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315" r:id="rId2"/>
    <p:sldId id="308" r:id="rId3"/>
    <p:sldId id="370" r:id="rId4"/>
    <p:sldId id="372" r:id="rId5"/>
    <p:sldId id="373" r:id="rId6"/>
    <p:sldId id="374" r:id="rId7"/>
    <p:sldId id="375" r:id="rId8"/>
    <p:sldId id="371" r:id="rId9"/>
    <p:sldId id="382" r:id="rId10"/>
    <p:sldId id="376" r:id="rId11"/>
    <p:sldId id="350" r:id="rId12"/>
    <p:sldId id="351" r:id="rId13"/>
    <p:sldId id="377" r:id="rId14"/>
    <p:sldId id="378" r:id="rId15"/>
    <p:sldId id="380" r:id="rId16"/>
    <p:sldId id="379" r:id="rId17"/>
    <p:sldId id="381" r:id="rId18"/>
    <p:sldId id="383" r:id="rId19"/>
    <p:sldId id="384" r:id="rId20"/>
    <p:sldId id="397" r:id="rId21"/>
    <p:sldId id="396" r:id="rId22"/>
    <p:sldId id="395" r:id="rId23"/>
    <p:sldId id="385" r:id="rId24"/>
    <p:sldId id="393" r:id="rId25"/>
    <p:sldId id="394" r:id="rId26"/>
    <p:sldId id="398" r:id="rId27"/>
    <p:sldId id="386" r:id="rId28"/>
    <p:sldId id="390" r:id="rId29"/>
    <p:sldId id="388" r:id="rId30"/>
    <p:sldId id="391" r:id="rId31"/>
    <p:sldId id="392" r:id="rId32"/>
    <p:sldId id="389" r:id="rId33"/>
    <p:sldId id="360" r:id="rId34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87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1278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138BB521-9128-4D68-BB10-C36C926ABD65}" type="datetimeFigureOut">
              <a:rPr lang="en-GB"/>
              <a:pPr>
                <a:defRPr/>
              </a:pPr>
              <a:t>06/10/2021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smtClean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en-GB" noProof="0" smtClean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A0257D40-49BF-49C6-B2E0-442219D3AA4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3172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2814746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451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>
                <a:latin typeface="Calibri" charset="0"/>
              </a:rPr>
              <a:t>... that means:</a:t>
            </a:r>
          </a:p>
          <a:p>
            <a:r>
              <a:rPr lang="en-GB" sz="1400">
                <a:latin typeface="Calibri" charset="0"/>
              </a:rPr>
              <a:t>	</a:t>
            </a:r>
            <a:r>
              <a:rPr lang="en-GB">
                <a:solidFill>
                  <a:srgbClr val="0070C0"/>
                </a:solidFill>
                <a:latin typeface="Calibri" charset="0"/>
              </a:rPr>
              <a:t>1) </a:t>
            </a:r>
            <a:r>
              <a:rPr lang="en-GB" b="1">
                <a:solidFill>
                  <a:srgbClr val="0070C0"/>
                </a:solidFill>
                <a:latin typeface="Calibri" charset="0"/>
              </a:rPr>
              <a:t>WHAT </a:t>
            </a:r>
            <a:r>
              <a:rPr lang="en-GB">
                <a:solidFill>
                  <a:srgbClr val="0070C0"/>
                </a:solidFill>
                <a:latin typeface="Calibri" charset="0"/>
              </a:rPr>
              <a:t>are</a:t>
            </a:r>
            <a:r>
              <a:rPr lang="en-GB" b="1">
                <a:solidFill>
                  <a:srgbClr val="0070C0"/>
                </a:solidFill>
                <a:latin typeface="Calibri" charset="0"/>
              </a:rPr>
              <a:t> </a:t>
            </a:r>
            <a:r>
              <a:rPr lang="en-GB">
                <a:solidFill>
                  <a:srgbClr val="0070C0"/>
                </a:solidFill>
                <a:latin typeface="Calibri" charset="0"/>
              </a:rPr>
              <a:t>the relevant defects in selected industries / branches / products?</a:t>
            </a:r>
          </a:p>
          <a:p>
            <a:r>
              <a:rPr lang="en-GB">
                <a:solidFill>
                  <a:srgbClr val="0070C0"/>
                </a:solidFill>
                <a:latin typeface="Calibri" charset="0"/>
              </a:rPr>
              <a:t>	2) </a:t>
            </a:r>
            <a:r>
              <a:rPr lang="en-GB" b="1">
                <a:solidFill>
                  <a:srgbClr val="0070C0"/>
                </a:solidFill>
                <a:latin typeface="Calibri" charset="0"/>
              </a:rPr>
              <a:t>HOW </a:t>
            </a:r>
            <a:r>
              <a:rPr lang="en-GB">
                <a:solidFill>
                  <a:srgbClr val="0070C0"/>
                </a:solidFill>
                <a:latin typeface="Calibri" charset="0"/>
              </a:rPr>
              <a:t>can we detect them in a ...</a:t>
            </a:r>
          </a:p>
          <a:p>
            <a:r>
              <a:rPr lang="en-GB" b="1">
                <a:solidFill>
                  <a:srgbClr val="0070C0"/>
                </a:solidFill>
                <a:latin typeface="Calibri" charset="0"/>
              </a:rPr>
              <a:t>		- cheap,</a:t>
            </a:r>
          </a:p>
          <a:p>
            <a:r>
              <a:rPr lang="en-GB" b="1">
                <a:solidFill>
                  <a:srgbClr val="0070C0"/>
                </a:solidFill>
                <a:latin typeface="Calibri" charset="0"/>
              </a:rPr>
              <a:t>		- fast</a:t>
            </a:r>
            <a:r>
              <a:rPr lang="en-GB">
                <a:solidFill>
                  <a:srgbClr val="0070C0"/>
                </a:solidFill>
                <a:latin typeface="Calibri" charset="0"/>
              </a:rPr>
              <a:t> and</a:t>
            </a:r>
          </a:p>
          <a:p>
            <a:r>
              <a:rPr lang="en-GB" b="1">
                <a:solidFill>
                  <a:srgbClr val="0070C0"/>
                </a:solidFill>
                <a:latin typeface="Calibri" charset="0"/>
              </a:rPr>
              <a:t>		- reliable </a:t>
            </a:r>
            <a:r>
              <a:rPr lang="en-GB">
                <a:solidFill>
                  <a:srgbClr val="0070C0"/>
                </a:solidFill>
                <a:latin typeface="Calibri" charset="0"/>
              </a:rPr>
              <a:t>way?</a:t>
            </a:r>
            <a:endParaRPr lang="en-GB" sz="1400">
              <a:solidFill>
                <a:srgbClr val="0070C0"/>
              </a:solidFill>
              <a:latin typeface="Calibri" charset="0"/>
            </a:endParaRPr>
          </a:p>
        </p:txBody>
      </p:sp>
      <p:sp>
        <p:nvSpPr>
          <p:cNvPr id="64516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685817" indent="-263776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055103" indent="-211021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477145" indent="-211021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1899186" indent="-211021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321227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743269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165310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587351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E7AD8992-FEE6-CE47-A811-5768C57B2084}" type="slidenum">
              <a:rPr lang="en-GB"/>
              <a:pPr eaLnBrk="1" hangingPunct="1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3552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451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>
                <a:latin typeface="Calibri" charset="0"/>
              </a:rPr>
              <a:t>... that means:</a:t>
            </a:r>
          </a:p>
          <a:p>
            <a:r>
              <a:rPr lang="en-GB" sz="1400">
                <a:latin typeface="Calibri" charset="0"/>
              </a:rPr>
              <a:t>	</a:t>
            </a:r>
            <a:r>
              <a:rPr lang="en-GB">
                <a:solidFill>
                  <a:srgbClr val="0070C0"/>
                </a:solidFill>
                <a:latin typeface="Calibri" charset="0"/>
              </a:rPr>
              <a:t>1) </a:t>
            </a:r>
            <a:r>
              <a:rPr lang="en-GB" b="1">
                <a:solidFill>
                  <a:srgbClr val="0070C0"/>
                </a:solidFill>
                <a:latin typeface="Calibri" charset="0"/>
              </a:rPr>
              <a:t>WHAT </a:t>
            </a:r>
            <a:r>
              <a:rPr lang="en-GB">
                <a:solidFill>
                  <a:srgbClr val="0070C0"/>
                </a:solidFill>
                <a:latin typeface="Calibri" charset="0"/>
              </a:rPr>
              <a:t>are</a:t>
            </a:r>
            <a:r>
              <a:rPr lang="en-GB" b="1">
                <a:solidFill>
                  <a:srgbClr val="0070C0"/>
                </a:solidFill>
                <a:latin typeface="Calibri" charset="0"/>
              </a:rPr>
              <a:t> </a:t>
            </a:r>
            <a:r>
              <a:rPr lang="en-GB">
                <a:solidFill>
                  <a:srgbClr val="0070C0"/>
                </a:solidFill>
                <a:latin typeface="Calibri" charset="0"/>
              </a:rPr>
              <a:t>the relevant defects in selected industries / branches / products?</a:t>
            </a:r>
          </a:p>
          <a:p>
            <a:r>
              <a:rPr lang="en-GB">
                <a:solidFill>
                  <a:srgbClr val="0070C0"/>
                </a:solidFill>
                <a:latin typeface="Calibri" charset="0"/>
              </a:rPr>
              <a:t>	2) </a:t>
            </a:r>
            <a:r>
              <a:rPr lang="en-GB" b="1">
                <a:solidFill>
                  <a:srgbClr val="0070C0"/>
                </a:solidFill>
                <a:latin typeface="Calibri" charset="0"/>
              </a:rPr>
              <a:t>HOW </a:t>
            </a:r>
            <a:r>
              <a:rPr lang="en-GB">
                <a:solidFill>
                  <a:srgbClr val="0070C0"/>
                </a:solidFill>
                <a:latin typeface="Calibri" charset="0"/>
              </a:rPr>
              <a:t>can we detect them in a ...</a:t>
            </a:r>
          </a:p>
          <a:p>
            <a:r>
              <a:rPr lang="en-GB" b="1">
                <a:solidFill>
                  <a:srgbClr val="0070C0"/>
                </a:solidFill>
                <a:latin typeface="Calibri" charset="0"/>
              </a:rPr>
              <a:t>		- cheap,</a:t>
            </a:r>
          </a:p>
          <a:p>
            <a:r>
              <a:rPr lang="en-GB" b="1">
                <a:solidFill>
                  <a:srgbClr val="0070C0"/>
                </a:solidFill>
                <a:latin typeface="Calibri" charset="0"/>
              </a:rPr>
              <a:t>		- fast</a:t>
            </a:r>
            <a:r>
              <a:rPr lang="en-GB">
                <a:solidFill>
                  <a:srgbClr val="0070C0"/>
                </a:solidFill>
                <a:latin typeface="Calibri" charset="0"/>
              </a:rPr>
              <a:t> and</a:t>
            </a:r>
          </a:p>
          <a:p>
            <a:r>
              <a:rPr lang="en-GB" b="1">
                <a:solidFill>
                  <a:srgbClr val="0070C0"/>
                </a:solidFill>
                <a:latin typeface="Calibri" charset="0"/>
              </a:rPr>
              <a:t>		- reliable </a:t>
            </a:r>
            <a:r>
              <a:rPr lang="en-GB">
                <a:solidFill>
                  <a:srgbClr val="0070C0"/>
                </a:solidFill>
                <a:latin typeface="Calibri" charset="0"/>
              </a:rPr>
              <a:t>way?</a:t>
            </a:r>
            <a:endParaRPr lang="en-GB" sz="1400">
              <a:solidFill>
                <a:srgbClr val="0070C0"/>
              </a:solidFill>
              <a:latin typeface="Calibri" charset="0"/>
            </a:endParaRPr>
          </a:p>
        </p:txBody>
      </p:sp>
      <p:sp>
        <p:nvSpPr>
          <p:cNvPr id="64516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685817" indent="-263776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055103" indent="-211021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477145" indent="-211021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1899186" indent="-211021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321227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743269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165310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587351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E7AD8992-FEE6-CE47-A811-5768C57B2084}" type="slidenum">
              <a:rPr lang="en-GB"/>
              <a:pPr eaLnBrk="1" hangingPunct="1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778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451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>
                <a:latin typeface="Calibri" charset="0"/>
              </a:rPr>
              <a:t>... that means:</a:t>
            </a:r>
          </a:p>
          <a:p>
            <a:r>
              <a:rPr lang="en-GB" sz="1400">
                <a:latin typeface="Calibri" charset="0"/>
              </a:rPr>
              <a:t>	</a:t>
            </a:r>
            <a:r>
              <a:rPr lang="en-GB">
                <a:solidFill>
                  <a:srgbClr val="0070C0"/>
                </a:solidFill>
                <a:latin typeface="Calibri" charset="0"/>
              </a:rPr>
              <a:t>1) </a:t>
            </a:r>
            <a:r>
              <a:rPr lang="en-GB" b="1">
                <a:solidFill>
                  <a:srgbClr val="0070C0"/>
                </a:solidFill>
                <a:latin typeface="Calibri" charset="0"/>
              </a:rPr>
              <a:t>WHAT </a:t>
            </a:r>
            <a:r>
              <a:rPr lang="en-GB">
                <a:solidFill>
                  <a:srgbClr val="0070C0"/>
                </a:solidFill>
                <a:latin typeface="Calibri" charset="0"/>
              </a:rPr>
              <a:t>are</a:t>
            </a:r>
            <a:r>
              <a:rPr lang="en-GB" b="1">
                <a:solidFill>
                  <a:srgbClr val="0070C0"/>
                </a:solidFill>
                <a:latin typeface="Calibri" charset="0"/>
              </a:rPr>
              <a:t> </a:t>
            </a:r>
            <a:r>
              <a:rPr lang="en-GB">
                <a:solidFill>
                  <a:srgbClr val="0070C0"/>
                </a:solidFill>
                <a:latin typeface="Calibri" charset="0"/>
              </a:rPr>
              <a:t>the relevant defects in selected industries / branches / products?</a:t>
            </a:r>
          </a:p>
          <a:p>
            <a:r>
              <a:rPr lang="en-GB">
                <a:solidFill>
                  <a:srgbClr val="0070C0"/>
                </a:solidFill>
                <a:latin typeface="Calibri" charset="0"/>
              </a:rPr>
              <a:t>	2) </a:t>
            </a:r>
            <a:r>
              <a:rPr lang="en-GB" b="1">
                <a:solidFill>
                  <a:srgbClr val="0070C0"/>
                </a:solidFill>
                <a:latin typeface="Calibri" charset="0"/>
              </a:rPr>
              <a:t>HOW </a:t>
            </a:r>
            <a:r>
              <a:rPr lang="en-GB">
                <a:solidFill>
                  <a:srgbClr val="0070C0"/>
                </a:solidFill>
                <a:latin typeface="Calibri" charset="0"/>
              </a:rPr>
              <a:t>can we detect them in a ...</a:t>
            </a:r>
          </a:p>
          <a:p>
            <a:r>
              <a:rPr lang="en-GB" b="1">
                <a:solidFill>
                  <a:srgbClr val="0070C0"/>
                </a:solidFill>
                <a:latin typeface="Calibri" charset="0"/>
              </a:rPr>
              <a:t>		- cheap,</a:t>
            </a:r>
          </a:p>
          <a:p>
            <a:r>
              <a:rPr lang="en-GB" b="1">
                <a:solidFill>
                  <a:srgbClr val="0070C0"/>
                </a:solidFill>
                <a:latin typeface="Calibri" charset="0"/>
              </a:rPr>
              <a:t>		- fast</a:t>
            </a:r>
            <a:r>
              <a:rPr lang="en-GB">
                <a:solidFill>
                  <a:srgbClr val="0070C0"/>
                </a:solidFill>
                <a:latin typeface="Calibri" charset="0"/>
              </a:rPr>
              <a:t> and</a:t>
            </a:r>
          </a:p>
          <a:p>
            <a:r>
              <a:rPr lang="en-GB" b="1">
                <a:solidFill>
                  <a:srgbClr val="0070C0"/>
                </a:solidFill>
                <a:latin typeface="Calibri" charset="0"/>
              </a:rPr>
              <a:t>		- reliable </a:t>
            </a:r>
            <a:r>
              <a:rPr lang="en-GB">
                <a:solidFill>
                  <a:srgbClr val="0070C0"/>
                </a:solidFill>
                <a:latin typeface="Calibri" charset="0"/>
              </a:rPr>
              <a:t>way?</a:t>
            </a:r>
            <a:endParaRPr lang="en-GB" sz="1400">
              <a:solidFill>
                <a:srgbClr val="0070C0"/>
              </a:solidFill>
              <a:latin typeface="Calibri" charset="0"/>
            </a:endParaRPr>
          </a:p>
        </p:txBody>
      </p:sp>
      <p:sp>
        <p:nvSpPr>
          <p:cNvPr id="64516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685817" indent="-263776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055103" indent="-211021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477145" indent="-211021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1899186" indent="-211021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321227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743269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165310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587351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E7AD8992-FEE6-CE47-A811-5768C57B2084}" type="slidenum">
              <a:rPr lang="en-GB"/>
              <a:pPr eaLnBrk="1" hangingPunct="1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675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451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>
                <a:latin typeface="Calibri" charset="0"/>
              </a:rPr>
              <a:t>... that means:</a:t>
            </a:r>
          </a:p>
          <a:p>
            <a:r>
              <a:rPr lang="en-GB" sz="1400">
                <a:latin typeface="Calibri" charset="0"/>
              </a:rPr>
              <a:t>	</a:t>
            </a:r>
            <a:r>
              <a:rPr lang="en-GB">
                <a:solidFill>
                  <a:srgbClr val="0070C0"/>
                </a:solidFill>
                <a:latin typeface="Calibri" charset="0"/>
              </a:rPr>
              <a:t>1) </a:t>
            </a:r>
            <a:r>
              <a:rPr lang="en-GB" b="1">
                <a:solidFill>
                  <a:srgbClr val="0070C0"/>
                </a:solidFill>
                <a:latin typeface="Calibri" charset="0"/>
              </a:rPr>
              <a:t>WHAT </a:t>
            </a:r>
            <a:r>
              <a:rPr lang="en-GB">
                <a:solidFill>
                  <a:srgbClr val="0070C0"/>
                </a:solidFill>
                <a:latin typeface="Calibri" charset="0"/>
              </a:rPr>
              <a:t>are</a:t>
            </a:r>
            <a:r>
              <a:rPr lang="en-GB" b="1">
                <a:solidFill>
                  <a:srgbClr val="0070C0"/>
                </a:solidFill>
                <a:latin typeface="Calibri" charset="0"/>
              </a:rPr>
              <a:t> </a:t>
            </a:r>
            <a:r>
              <a:rPr lang="en-GB">
                <a:solidFill>
                  <a:srgbClr val="0070C0"/>
                </a:solidFill>
                <a:latin typeface="Calibri" charset="0"/>
              </a:rPr>
              <a:t>the relevant defects in selected industries / branches / products?</a:t>
            </a:r>
          </a:p>
          <a:p>
            <a:r>
              <a:rPr lang="en-GB">
                <a:solidFill>
                  <a:srgbClr val="0070C0"/>
                </a:solidFill>
                <a:latin typeface="Calibri" charset="0"/>
              </a:rPr>
              <a:t>	2) </a:t>
            </a:r>
            <a:r>
              <a:rPr lang="en-GB" b="1">
                <a:solidFill>
                  <a:srgbClr val="0070C0"/>
                </a:solidFill>
                <a:latin typeface="Calibri" charset="0"/>
              </a:rPr>
              <a:t>HOW </a:t>
            </a:r>
            <a:r>
              <a:rPr lang="en-GB">
                <a:solidFill>
                  <a:srgbClr val="0070C0"/>
                </a:solidFill>
                <a:latin typeface="Calibri" charset="0"/>
              </a:rPr>
              <a:t>can we detect them in a ...</a:t>
            </a:r>
          </a:p>
          <a:p>
            <a:r>
              <a:rPr lang="en-GB" b="1">
                <a:solidFill>
                  <a:srgbClr val="0070C0"/>
                </a:solidFill>
                <a:latin typeface="Calibri" charset="0"/>
              </a:rPr>
              <a:t>		- cheap,</a:t>
            </a:r>
          </a:p>
          <a:p>
            <a:r>
              <a:rPr lang="en-GB" b="1">
                <a:solidFill>
                  <a:srgbClr val="0070C0"/>
                </a:solidFill>
                <a:latin typeface="Calibri" charset="0"/>
              </a:rPr>
              <a:t>		- fast</a:t>
            </a:r>
            <a:r>
              <a:rPr lang="en-GB">
                <a:solidFill>
                  <a:srgbClr val="0070C0"/>
                </a:solidFill>
                <a:latin typeface="Calibri" charset="0"/>
              </a:rPr>
              <a:t> and</a:t>
            </a:r>
          </a:p>
          <a:p>
            <a:r>
              <a:rPr lang="en-GB" b="1">
                <a:solidFill>
                  <a:srgbClr val="0070C0"/>
                </a:solidFill>
                <a:latin typeface="Calibri" charset="0"/>
              </a:rPr>
              <a:t>		- reliable </a:t>
            </a:r>
            <a:r>
              <a:rPr lang="en-GB">
                <a:solidFill>
                  <a:srgbClr val="0070C0"/>
                </a:solidFill>
                <a:latin typeface="Calibri" charset="0"/>
              </a:rPr>
              <a:t>way?</a:t>
            </a:r>
            <a:endParaRPr lang="en-GB" sz="1400">
              <a:solidFill>
                <a:srgbClr val="0070C0"/>
              </a:solidFill>
              <a:latin typeface="Calibri" charset="0"/>
            </a:endParaRPr>
          </a:p>
        </p:txBody>
      </p:sp>
      <p:sp>
        <p:nvSpPr>
          <p:cNvPr id="64516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685817" indent="-263776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055103" indent="-211021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477145" indent="-211021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1899186" indent="-211021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321227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743269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165310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587351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E7AD8992-FEE6-CE47-A811-5768C57B2084}" type="slidenum">
              <a:rPr lang="en-GB"/>
              <a:pPr eaLnBrk="1" hangingPunct="1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6878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4515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>
                <a:latin typeface="Calibri" charset="0"/>
              </a:rPr>
              <a:t>... that means:</a:t>
            </a:r>
          </a:p>
          <a:p>
            <a:r>
              <a:rPr lang="en-GB" sz="1400">
                <a:latin typeface="Calibri" charset="0"/>
              </a:rPr>
              <a:t>	</a:t>
            </a:r>
            <a:r>
              <a:rPr lang="en-GB">
                <a:solidFill>
                  <a:srgbClr val="0070C0"/>
                </a:solidFill>
                <a:latin typeface="Calibri" charset="0"/>
              </a:rPr>
              <a:t>1) </a:t>
            </a:r>
            <a:r>
              <a:rPr lang="en-GB" b="1">
                <a:solidFill>
                  <a:srgbClr val="0070C0"/>
                </a:solidFill>
                <a:latin typeface="Calibri" charset="0"/>
              </a:rPr>
              <a:t>WHAT </a:t>
            </a:r>
            <a:r>
              <a:rPr lang="en-GB">
                <a:solidFill>
                  <a:srgbClr val="0070C0"/>
                </a:solidFill>
                <a:latin typeface="Calibri" charset="0"/>
              </a:rPr>
              <a:t>are</a:t>
            </a:r>
            <a:r>
              <a:rPr lang="en-GB" b="1">
                <a:solidFill>
                  <a:srgbClr val="0070C0"/>
                </a:solidFill>
                <a:latin typeface="Calibri" charset="0"/>
              </a:rPr>
              <a:t> </a:t>
            </a:r>
            <a:r>
              <a:rPr lang="en-GB">
                <a:solidFill>
                  <a:srgbClr val="0070C0"/>
                </a:solidFill>
                <a:latin typeface="Calibri" charset="0"/>
              </a:rPr>
              <a:t>the relevant defects in selected industries / branches / products?</a:t>
            </a:r>
          </a:p>
          <a:p>
            <a:r>
              <a:rPr lang="en-GB">
                <a:solidFill>
                  <a:srgbClr val="0070C0"/>
                </a:solidFill>
                <a:latin typeface="Calibri" charset="0"/>
              </a:rPr>
              <a:t>	2) </a:t>
            </a:r>
            <a:r>
              <a:rPr lang="en-GB" b="1">
                <a:solidFill>
                  <a:srgbClr val="0070C0"/>
                </a:solidFill>
                <a:latin typeface="Calibri" charset="0"/>
              </a:rPr>
              <a:t>HOW </a:t>
            </a:r>
            <a:r>
              <a:rPr lang="en-GB">
                <a:solidFill>
                  <a:srgbClr val="0070C0"/>
                </a:solidFill>
                <a:latin typeface="Calibri" charset="0"/>
              </a:rPr>
              <a:t>can we detect them in a ...</a:t>
            </a:r>
          </a:p>
          <a:p>
            <a:r>
              <a:rPr lang="en-GB" b="1">
                <a:solidFill>
                  <a:srgbClr val="0070C0"/>
                </a:solidFill>
                <a:latin typeface="Calibri" charset="0"/>
              </a:rPr>
              <a:t>		- cheap,</a:t>
            </a:r>
          </a:p>
          <a:p>
            <a:r>
              <a:rPr lang="en-GB" b="1">
                <a:solidFill>
                  <a:srgbClr val="0070C0"/>
                </a:solidFill>
                <a:latin typeface="Calibri" charset="0"/>
              </a:rPr>
              <a:t>		- fast</a:t>
            </a:r>
            <a:r>
              <a:rPr lang="en-GB">
                <a:solidFill>
                  <a:srgbClr val="0070C0"/>
                </a:solidFill>
                <a:latin typeface="Calibri" charset="0"/>
              </a:rPr>
              <a:t> and</a:t>
            </a:r>
          </a:p>
          <a:p>
            <a:r>
              <a:rPr lang="en-GB" b="1">
                <a:solidFill>
                  <a:srgbClr val="0070C0"/>
                </a:solidFill>
                <a:latin typeface="Calibri" charset="0"/>
              </a:rPr>
              <a:t>		- reliable </a:t>
            </a:r>
            <a:r>
              <a:rPr lang="en-GB">
                <a:solidFill>
                  <a:srgbClr val="0070C0"/>
                </a:solidFill>
                <a:latin typeface="Calibri" charset="0"/>
              </a:rPr>
              <a:t>way?</a:t>
            </a:r>
            <a:endParaRPr lang="en-GB" sz="1400">
              <a:solidFill>
                <a:srgbClr val="0070C0"/>
              </a:solidFill>
              <a:latin typeface="Calibri" charset="0"/>
            </a:endParaRPr>
          </a:p>
        </p:txBody>
      </p:sp>
      <p:sp>
        <p:nvSpPr>
          <p:cNvPr id="64516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685817" indent="-263776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055103" indent="-211021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477145" indent="-211021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1899186" indent="-211021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321227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743269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165310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587351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E7AD8992-FEE6-CE47-A811-5768C57B2084}" type="slidenum">
              <a:rPr lang="en-GB"/>
              <a:pPr eaLnBrk="1" hangingPunct="1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0594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GB"/>
          </a:p>
        </p:txBody>
      </p:sp>
      <p:sp>
        <p:nvSpPr>
          <p:cNvPr id="4" name="Foliennummernplatzhalter 15"/>
          <p:cNvSpPr>
            <a:spLocks noGrp="1"/>
          </p:cNvSpPr>
          <p:nvPr>
            <p:ph type="sldNum" sz="quarter" idx="10"/>
          </p:nvPr>
        </p:nvSpPr>
        <p:spPr>
          <a:xfrm>
            <a:off x="8283575" y="6238875"/>
            <a:ext cx="4651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CCF26B4-DB9B-449F-A4A7-F01C351C069E}" type="slidenum">
              <a:rPr lang="en-GB"/>
              <a:pPr>
                <a:defRPr/>
              </a:pPr>
              <a:t>‹Nr.›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Foliennummernplatzhalter 15"/>
          <p:cNvSpPr>
            <a:spLocks noGrp="1"/>
          </p:cNvSpPr>
          <p:nvPr>
            <p:ph type="sldNum" sz="quarter" idx="10"/>
          </p:nvPr>
        </p:nvSpPr>
        <p:spPr>
          <a:xfrm>
            <a:off x="8283575" y="6238875"/>
            <a:ext cx="4651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CD85C91-0C11-44FD-956C-1AD75741F750}" type="slidenum">
              <a:rPr lang="en-GB"/>
              <a:pPr>
                <a:defRPr/>
              </a:pPr>
              <a:t>‹Nr.›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Foliennummernplatzhalter 15"/>
          <p:cNvSpPr>
            <a:spLocks noGrp="1"/>
          </p:cNvSpPr>
          <p:nvPr>
            <p:ph type="sldNum" sz="quarter" idx="10"/>
          </p:nvPr>
        </p:nvSpPr>
        <p:spPr>
          <a:xfrm>
            <a:off x="8283575" y="6238875"/>
            <a:ext cx="4651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B326810-A4F2-44A4-BA13-8D8A77344528}" type="slidenum">
              <a:rPr lang="en-GB"/>
              <a:pPr>
                <a:defRPr/>
              </a:pPr>
              <a:t>‹Nr.›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Foliennummernplatzhalter 15"/>
          <p:cNvSpPr>
            <a:spLocks noGrp="1"/>
          </p:cNvSpPr>
          <p:nvPr>
            <p:ph type="sldNum" sz="quarter" idx="10"/>
          </p:nvPr>
        </p:nvSpPr>
        <p:spPr>
          <a:xfrm>
            <a:off x="8283575" y="6238875"/>
            <a:ext cx="4651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B009CC3-B4D3-4C24-A78C-D30922437A7C}" type="slidenum">
              <a:rPr lang="en-GB"/>
              <a:pPr>
                <a:defRPr/>
              </a:pPr>
              <a:t>‹Nr.›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Foliennummernplatzhalter 15"/>
          <p:cNvSpPr>
            <a:spLocks noGrp="1"/>
          </p:cNvSpPr>
          <p:nvPr>
            <p:ph type="sldNum" sz="quarter" idx="10"/>
          </p:nvPr>
        </p:nvSpPr>
        <p:spPr>
          <a:xfrm>
            <a:off x="8283575" y="6238875"/>
            <a:ext cx="4651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18BB58A-700A-4284-8B97-3237595C5214}" type="slidenum">
              <a:rPr lang="en-GB"/>
              <a:pPr>
                <a:defRPr/>
              </a:pPr>
              <a:t>‹Nr.›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Foliennummernplatzhalter 15"/>
          <p:cNvSpPr>
            <a:spLocks noGrp="1"/>
          </p:cNvSpPr>
          <p:nvPr>
            <p:ph type="sldNum" sz="quarter" idx="10"/>
          </p:nvPr>
        </p:nvSpPr>
        <p:spPr>
          <a:xfrm>
            <a:off x="8283575" y="6238875"/>
            <a:ext cx="4651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89A7AC8-CA7B-496B-AA55-F3C1F1223D61}" type="slidenum">
              <a:rPr lang="en-GB"/>
              <a:pPr>
                <a:defRPr/>
              </a:pPr>
              <a:t>‹Nr.›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Foliennummernplatzhalter 15"/>
          <p:cNvSpPr>
            <a:spLocks noGrp="1"/>
          </p:cNvSpPr>
          <p:nvPr>
            <p:ph type="sldNum" sz="quarter" idx="10"/>
          </p:nvPr>
        </p:nvSpPr>
        <p:spPr>
          <a:xfrm>
            <a:off x="8283575" y="6238875"/>
            <a:ext cx="4651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AEF9BD6-D3D1-4CEA-A3FA-3FBCCB97A1D2}" type="slidenum">
              <a:rPr lang="en-GB"/>
              <a:pPr>
                <a:defRPr/>
              </a:pPr>
              <a:t>‹Nr.›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Foliennummernplatzhalter 15"/>
          <p:cNvSpPr>
            <a:spLocks noGrp="1"/>
          </p:cNvSpPr>
          <p:nvPr>
            <p:ph type="sldNum" sz="quarter" idx="10"/>
          </p:nvPr>
        </p:nvSpPr>
        <p:spPr>
          <a:xfrm>
            <a:off x="8283575" y="6238875"/>
            <a:ext cx="4651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1BCE287-1600-4DD7-AF77-2DFD4271B4F0}" type="slidenum">
              <a:rPr lang="en-GB"/>
              <a:pPr>
                <a:defRPr/>
              </a:pPr>
              <a:t>‹Nr.›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7" name="Foliennummernplatzhalter 15"/>
          <p:cNvSpPr>
            <a:spLocks noGrp="1"/>
          </p:cNvSpPr>
          <p:nvPr>
            <p:ph type="sldNum" sz="quarter" idx="10"/>
          </p:nvPr>
        </p:nvSpPr>
        <p:spPr>
          <a:xfrm>
            <a:off x="8283575" y="6238875"/>
            <a:ext cx="4651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922EB0B-D89B-46D0-B565-44C56F394254}" type="slidenum">
              <a:rPr lang="en-GB"/>
              <a:pPr>
                <a:defRPr/>
              </a:pPr>
              <a:t>‹Nr.›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Foliennummernplatzhalter 15"/>
          <p:cNvSpPr>
            <a:spLocks noGrp="1"/>
          </p:cNvSpPr>
          <p:nvPr>
            <p:ph type="sldNum" sz="quarter" idx="10"/>
          </p:nvPr>
        </p:nvSpPr>
        <p:spPr>
          <a:xfrm>
            <a:off x="8283575" y="6238875"/>
            <a:ext cx="4651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E084C43-3EA2-4CD1-8674-4A8557577B8E}" type="slidenum">
              <a:rPr lang="en-GB"/>
              <a:pPr>
                <a:defRPr/>
              </a:pPr>
              <a:t>‹Nr.›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5"/>
          <p:cNvSpPr>
            <a:spLocks noGrp="1"/>
          </p:cNvSpPr>
          <p:nvPr>
            <p:ph type="sldNum" sz="quarter" idx="10"/>
          </p:nvPr>
        </p:nvSpPr>
        <p:spPr>
          <a:xfrm>
            <a:off x="8283575" y="6238875"/>
            <a:ext cx="4651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5F18661-C130-46C6-92C6-81858FD13854}" type="slidenum">
              <a:rPr lang="en-GB"/>
              <a:pPr>
                <a:defRPr/>
              </a:pPr>
              <a:t>‹Nr.›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15"/>
          <p:cNvSpPr txBox="1">
            <a:spLocks/>
          </p:cNvSpPr>
          <p:nvPr userDrawn="1"/>
        </p:nvSpPr>
        <p:spPr>
          <a:xfrm>
            <a:off x="8283575" y="6238875"/>
            <a:ext cx="465138" cy="36512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b="0" kern="1200">
                <a:solidFill>
                  <a:schemeClr val="tx1">
                    <a:tint val="75000"/>
                  </a:schemeClr>
                </a:solidFill>
                <a:latin typeface="Calibri" pitchFamily="34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5FEEE77D-6157-4F89-9886-341EDBBF7525}" type="slidenum">
              <a:rPr lang="en-GB" smtClean="0"/>
              <a:pPr>
                <a:defRPr/>
              </a:pPr>
              <a:t>‹Nr.›</a:t>
            </a:fld>
            <a:endParaRPr lang="en-GB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Relationship Id="rId22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772636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Titelmasterformat durch Klicken bearbeiten</a:t>
            </a:r>
            <a:endParaRPr lang="en-GB" altLang="de-DE" smtClean="0"/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20688" y="1601788"/>
            <a:ext cx="8229600" cy="427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Textmasterformat bearbeiten</a:t>
            </a:r>
          </a:p>
          <a:p>
            <a:pPr lvl="1"/>
            <a:r>
              <a:rPr lang="de-DE" altLang="de-DE" smtClean="0"/>
              <a:t>Zweite Ebene</a:t>
            </a:r>
          </a:p>
          <a:p>
            <a:pPr lvl="2"/>
            <a:r>
              <a:rPr lang="de-DE" altLang="de-DE" smtClean="0"/>
              <a:t>Dritte Ebene</a:t>
            </a:r>
          </a:p>
          <a:p>
            <a:pPr lvl="3"/>
            <a:r>
              <a:rPr lang="de-DE" altLang="de-DE" smtClean="0"/>
              <a:t>Vierte Ebene</a:t>
            </a:r>
          </a:p>
          <a:p>
            <a:pPr lvl="4"/>
            <a:r>
              <a:rPr lang="de-DE" altLang="de-DE" smtClean="0"/>
              <a:t>Fünfte Ebene</a:t>
            </a:r>
            <a:endParaRPr lang="en-GB" altLang="de-DE" smtClean="0"/>
          </a:p>
        </p:txBody>
      </p:sp>
      <p:cxnSp>
        <p:nvCxnSpPr>
          <p:cNvPr id="11" name="Gerade Verbindung 10"/>
          <p:cNvCxnSpPr/>
          <p:nvPr userDrawn="1"/>
        </p:nvCxnSpPr>
        <p:spPr>
          <a:xfrm>
            <a:off x="323850" y="5949950"/>
            <a:ext cx="8424863" cy="0"/>
          </a:xfrm>
          <a:prstGeom prst="line">
            <a:avLst/>
          </a:prstGeom>
          <a:ln w="19050">
            <a:solidFill>
              <a:srgbClr val="5287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liennummernplatzhalter 5"/>
          <p:cNvSpPr txBox="1">
            <a:spLocks/>
          </p:cNvSpPr>
          <p:nvPr userDrawn="1"/>
        </p:nvSpPr>
        <p:spPr>
          <a:xfrm>
            <a:off x="6804025" y="6064250"/>
            <a:ext cx="1368425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000" b="1" dirty="0" smtClean="0">
                <a:solidFill>
                  <a:srgbClr val="528775"/>
                </a:solidFill>
              </a:rPr>
              <a:t>QualiFibre</a:t>
            </a:r>
            <a:endParaRPr lang="en-GB" sz="2000" b="1" dirty="0">
              <a:solidFill>
                <a:srgbClr val="528775"/>
              </a:solidFill>
            </a:endParaRPr>
          </a:p>
        </p:txBody>
      </p:sp>
      <p:pic>
        <p:nvPicPr>
          <p:cNvPr id="1030" name="Picture 16" descr="T:\3 Oeffentliche Projekte\EU_QualiFibre\Logos\European-Commission-Logo-square.jpg"/>
          <p:cNvPicPr>
            <a:picLocks noChangeAspect="1" noChangeArrowheads="1"/>
          </p:cNvPicPr>
          <p:nvPr userDrawn="1"/>
        </p:nvPicPr>
        <p:blipFill>
          <a:blip r:embed="rId14" cstate="print"/>
          <a:srcRect t="14738" b="12025"/>
          <a:stretch>
            <a:fillRect/>
          </a:stretch>
        </p:blipFill>
        <p:spPr bwMode="auto">
          <a:xfrm>
            <a:off x="8172450" y="115888"/>
            <a:ext cx="906463" cy="665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" name="Gerade Verbindung 14"/>
          <p:cNvCxnSpPr/>
          <p:nvPr userDrawn="1"/>
        </p:nvCxnSpPr>
        <p:spPr>
          <a:xfrm>
            <a:off x="323850" y="1484313"/>
            <a:ext cx="8424863" cy="0"/>
          </a:xfrm>
          <a:prstGeom prst="line">
            <a:avLst/>
          </a:prstGeom>
          <a:ln w="19050">
            <a:solidFill>
              <a:srgbClr val="5287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Grafik 2"/>
          <p:cNvPicPr>
            <a:picLocks noChangeAspect="1"/>
          </p:cNvPicPr>
          <p:nvPr userDrawn="1"/>
        </p:nvPicPr>
        <p:blipFill>
          <a:blip r:embed="rId15" cstate="print"/>
          <a:srcRect l="9306" t="24400" r="12035" b="21881"/>
          <a:stretch>
            <a:fillRect/>
          </a:stretch>
        </p:blipFill>
        <p:spPr bwMode="auto">
          <a:xfrm>
            <a:off x="3027363" y="6081713"/>
            <a:ext cx="1223962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Grafik 3"/>
          <p:cNvPicPr>
            <a:picLocks noChangeAspect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968500" y="6019800"/>
            <a:ext cx="914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Grafik 4"/>
          <p:cNvPicPr>
            <a:picLocks noChangeAspect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4532313" y="6456363"/>
            <a:ext cx="1519237" cy="2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5" name="Grafik 5"/>
          <p:cNvPicPr>
            <a:picLocks noChangeAspect="1"/>
          </p:cNvPicPr>
          <p:nvPr userDrawn="1"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852738" y="6500813"/>
            <a:ext cx="1111250" cy="18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Grafik 6"/>
          <p:cNvPicPr>
            <a:picLocks noChangeAspect="1"/>
          </p:cNvPicPr>
          <p:nvPr userDrawn="1"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423863" y="6537325"/>
            <a:ext cx="1873250" cy="134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7" name="Picture 9" descr="D:\Projekte\Oeffentliche Projekte\BMBF\PATRONUS\Logos Partner\ipa_rgb.gif"/>
          <p:cNvPicPr>
            <a:picLocks noChangeAspect="1" noChangeArrowheads="1"/>
          </p:cNvPicPr>
          <p:nvPr userDrawn="1"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434975" y="6094413"/>
            <a:ext cx="10810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8" name="Picture 11" descr="T:\3 Oeffentliche Projekte\EU_QualiFibre\Logos\RayScan_Logo\RayScan Logo fuÌˆr Website\RayScan_Logo_rgb.png"/>
          <p:cNvPicPr>
            <a:picLocks noChangeAspect="1" noChangeArrowheads="1"/>
          </p:cNvPicPr>
          <p:nvPr userDrawn="1"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4703763" y="6094413"/>
            <a:ext cx="1027112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9" name="Grafik 7"/>
          <p:cNvPicPr>
            <a:picLocks noChangeAspect="1"/>
          </p:cNvPicPr>
          <p:nvPr userDrawn="1"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6905625" y="6405563"/>
            <a:ext cx="125095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27088" y="2349500"/>
            <a:ext cx="7921625" cy="147002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Bef>
                <a:spcPts val="0"/>
              </a:spcBef>
              <a:spcAft>
                <a:spcPts val="4800"/>
              </a:spcAft>
              <a:defRPr/>
            </a:pPr>
            <a:r>
              <a:rPr lang="en-GB" sz="4900" b="1" dirty="0" err="1" smtClean="0">
                <a:solidFill>
                  <a:srgbClr val="528775"/>
                </a:solidFill>
              </a:rPr>
              <a:t>QualiFibre</a:t>
            </a:r>
            <a:r>
              <a:rPr lang="en-GB" b="1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GB" b="1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100" b="1" dirty="0" smtClean="0"/>
              <a:t>Qualification and Diagnosis of Carbon and Glass Fibre-Reinforced Composites with</a:t>
            </a:r>
            <a:br>
              <a:rPr lang="en-GB" sz="3100" b="1" dirty="0" smtClean="0"/>
            </a:br>
            <a:r>
              <a:rPr lang="en-GB" sz="3100" b="1" dirty="0" smtClean="0"/>
              <a:t>Non-Destructive Measurement Technologies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42988" y="4484688"/>
            <a:ext cx="7273925" cy="17526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charset="0"/>
              <a:buNone/>
              <a:defRPr/>
            </a:pPr>
            <a:r>
              <a:rPr lang="en-GB" sz="2400" dirty="0" err="1" smtClean="0"/>
              <a:t>Workpackage</a:t>
            </a:r>
            <a:r>
              <a:rPr lang="en-GB" sz="2400" dirty="0" smtClean="0"/>
              <a:t> 2</a:t>
            </a:r>
          </a:p>
          <a:p>
            <a:pPr eaLnBrk="1" fontAlgn="auto" hangingPunct="1">
              <a:spcAft>
                <a:spcPts val="0"/>
              </a:spcAft>
              <a:buFont typeface="Arial" charset="0"/>
              <a:buNone/>
              <a:defRPr/>
            </a:pPr>
            <a:r>
              <a:rPr lang="en-GB" sz="2400" dirty="0" smtClean="0"/>
              <a:t>28/01/2015, Halle, Germany</a:t>
            </a:r>
            <a:endParaRPr lang="en-GB" sz="2400" dirty="0"/>
          </a:p>
        </p:txBody>
      </p:sp>
      <p:graphicFrame>
        <p:nvGraphicFramePr>
          <p:cNvPr id="57348" name="Objekt 3"/>
          <p:cNvGraphicFramePr>
            <a:graphicFrameLocks noChangeAspect="1"/>
          </p:cNvGraphicFramePr>
          <p:nvPr/>
        </p:nvGraphicFramePr>
        <p:xfrm>
          <a:off x="7616825" y="68263"/>
          <a:ext cx="1512888" cy="109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r:id="rId3" imgW="3895238" imgH="2809524" progId="">
                  <p:embed/>
                </p:oleObj>
              </mc:Choice>
              <mc:Fallback>
                <p:oleObj r:id="rId3" imgW="3895238" imgH="2809524" progId="">
                  <p:embed/>
                  <p:pic>
                    <p:nvPicPr>
                      <p:cNvPr id="0" name="Objek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6825" y="68263"/>
                        <a:ext cx="1512888" cy="1090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7349" name="Picture 16" descr="T:\3 Oeffentliche Projekte\EU_QualiFibre\Logos\European-Commission-Logo-square.jpg"/>
          <p:cNvPicPr>
            <a:picLocks noChangeAspect="1" noChangeArrowheads="1"/>
          </p:cNvPicPr>
          <p:nvPr/>
        </p:nvPicPr>
        <p:blipFill>
          <a:blip r:embed="rId5" cstate="print"/>
          <a:srcRect t="14738" b="12025"/>
          <a:stretch>
            <a:fillRect/>
          </a:stretch>
        </p:blipFill>
        <p:spPr bwMode="auto">
          <a:xfrm>
            <a:off x="6156325" y="11113"/>
            <a:ext cx="1409700" cy="103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50" name="Picture 2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9388" y="5600700"/>
            <a:ext cx="8856662" cy="112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 dirty="0" smtClean="0">
                <a:latin typeface="Calibri" charset="0"/>
              </a:rPr>
              <a:t>Task 2.2</a:t>
            </a:r>
            <a:endParaRPr lang="en-GB" sz="3200" b="1" dirty="0">
              <a:latin typeface="Calibri" charset="0"/>
            </a:endParaRPr>
          </a:p>
        </p:txBody>
      </p:sp>
      <p:sp>
        <p:nvSpPr>
          <p:cNvPr id="46083" name="Inhaltsplatzhalter 2"/>
          <p:cNvSpPr>
            <a:spLocks noGrp="1"/>
          </p:cNvSpPr>
          <p:nvPr>
            <p:ph idx="1"/>
          </p:nvPr>
        </p:nvSpPr>
        <p:spPr>
          <a:xfrm>
            <a:off x="420688" y="1601788"/>
            <a:ext cx="8294687" cy="4275137"/>
          </a:xfrm>
        </p:spPr>
        <p:txBody>
          <a:bodyPr/>
          <a:lstStyle/>
          <a:p>
            <a:r>
              <a:rPr lang="en-GB" sz="2400" b="1" dirty="0" smtClean="0">
                <a:latin typeface="Calibri" charset="0"/>
              </a:rPr>
              <a:t>Title: </a:t>
            </a:r>
            <a:r>
              <a:rPr lang="de-DE" sz="2400" dirty="0"/>
              <a:t> Development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adequate</a:t>
            </a:r>
            <a:r>
              <a:rPr lang="de-DE" sz="2400" dirty="0"/>
              <a:t> </a:t>
            </a:r>
            <a:r>
              <a:rPr lang="de-DE" sz="2400" dirty="0" err="1"/>
              <a:t>test</a:t>
            </a:r>
            <a:r>
              <a:rPr lang="de-DE" sz="2400" dirty="0"/>
              <a:t> </a:t>
            </a:r>
            <a:r>
              <a:rPr lang="de-DE" sz="2400" dirty="0" err="1"/>
              <a:t>parts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samples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defined</a:t>
            </a:r>
            <a:r>
              <a:rPr lang="de-DE" sz="2400" dirty="0"/>
              <a:t> </a:t>
            </a:r>
            <a:r>
              <a:rPr lang="de-DE" sz="2400" dirty="0" err="1"/>
              <a:t>defects</a:t>
            </a:r>
            <a:r>
              <a:rPr lang="de-DE" sz="2400" dirty="0"/>
              <a:t>. Elaboration </a:t>
            </a:r>
            <a:r>
              <a:rPr lang="de-DE" sz="2400" dirty="0" err="1"/>
              <a:t>of</a:t>
            </a:r>
            <a:r>
              <a:rPr lang="de-DE" sz="2400" dirty="0"/>
              <a:t> a </a:t>
            </a:r>
            <a:r>
              <a:rPr lang="de-DE" sz="2400" dirty="0" err="1" smtClean="0"/>
              <a:t>test</a:t>
            </a:r>
            <a:r>
              <a:rPr lang="de-DE" sz="2400" dirty="0"/>
              <a:t> </a:t>
            </a:r>
            <a:r>
              <a:rPr lang="de-DE" sz="2400" dirty="0" smtClean="0"/>
              <a:t>plan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specified</a:t>
            </a:r>
            <a:r>
              <a:rPr lang="de-DE" sz="2400" dirty="0"/>
              <a:t> </a:t>
            </a:r>
            <a:r>
              <a:rPr lang="de-DE" sz="2400" dirty="0" err="1"/>
              <a:t>parameter</a:t>
            </a:r>
            <a:r>
              <a:rPr lang="de-DE" sz="2400" dirty="0"/>
              <a:t>/</a:t>
            </a:r>
            <a:r>
              <a:rPr lang="de-DE" sz="2400" dirty="0" err="1"/>
              <a:t>data</a:t>
            </a:r>
            <a:r>
              <a:rPr lang="de-DE" sz="2400" dirty="0"/>
              <a:t> </a:t>
            </a:r>
            <a:r>
              <a:rPr lang="de-DE" sz="2400" dirty="0" err="1" smtClean="0"/>
              <a:t>resampling</a:t>
            </a:r>
            <a:endParaRPr lang="de-DE" sz="2400" dirty="0" smtClean="0"/>
          </a:p>
          <a:p>
            <a:r>
              <a:rPr lang="en-GB" sz="2400" b="1" dirty="0" smtClean="0">
                <a:latin typeface="Calibri" charset="0"/>
              </a:rPr>
              <a:t>Task Leader: </a:t>
            </a:r>
            <a:r>
              <a:rPr lang="en-GB" sz="2400" dirty="0" smtClean="0">
                <a:latin typeface="Calibri" charset="0"/>
              </a:rPr>
              <a:t>STW</a:t>
            </a:r>
            <a:endParaRPr lang="en-GB" sz="2400" dirty="0">
              <a:latin typeface="Calibri" charset="0"/>
            </a:endParaRPr>
          </a:p>
          <a:p>
            <a:pPr>
              <a:spcAft>
                <a:spcPts val="600"/>
              </a:spcAft>
            </a:pPr>
            <a:r>
              <a:rPr lang="en-GB" sz="2400" b="1" dirty="0" smtClean="0">
                <a:latin typeface="Calibri" charset="0"/>
              </a:rPr>
              <a:t>Goals:</a:t>
            </a:r>
            <a:endParaRPr lang="en-GB" sz="2400" b="1" dirty="0">
              <a:latin typeface="Calibri" charset="0"/>
            </a:endParaRPr>
          </a:p>
          <a:p>
            <a:pPr lvl="1"/>
            <a:r>
              <a:rPr lang="en-GB" sz="2000" dirty="0">
                <a:latin typeface="Calibri" charset="0"/>
              </a:rPr>
              <a:t>Development of test-part mould for production</a:t>
            </a:r>
          </a:p>
          <a:p>
            <a:pPr lvl="1"/>
            <a:r>
              <a:rPr lang="en-GB" sz="2000" dirty="0">
                <a:latin typeface="Calibri" charset="0"/>
              </a:rPr>
              <a:t>Reproducible production of test-parts with defined defects</a:t>
            </a:r>
          </a:p>
          <a:p>
            <a:pPr lvl="1"/>
            <a:r>
              <a:rPr lang="en-GB" sz="2000" dirty="0" smtClean="0">
                <a:latin typeface="Calibri" charset="0"/>
              </a:rPr>
              <a:t>Elaboration of a test</a:t>
            </a:r>
            <a:r>
              <a:rPr lang="en-GB" sz="2000" dirty="0">
                <a:latin typeface="Calibri" charset="0"/>
              </a:rPr>
              <a:t>-plan for multi-sensor-data acquisition</a:t>
            </a:r>
          </a:p>
          <a:p>
            <a:pPr lvl="1"/>
            <a:endParaRPr lang="en-GB" sz="2000" dirty="0">
              <a:latin typeface="Calibri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A3D937A-AD58-4341-A8FA-8414B408460E}" type="slidenum">
              <a:rPr lang="en-GB">
                <a:solidFill>
                  <a:srgbClr val="898989"/>
                </a:solidFill>
              </a:rPr>
              <a:pPr eaLnBrk="1" hangingPunct="1"/>
              <a:t>10</a:t>
            </a:fld>
            <a:endParaRPr lang="en-GB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5733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 dirty="0">
                <a:latin typeface="Calibri" charset="0"/>
              </a:rPr>
              <a:t>Task 2.2</a:t>
            </a:r>
            <a:endParaRPr lang="en-GB" sz="3200" dirty="0">
              <a:latin typeface="Calibri" charset="0"/>
            </a:endParaRPr>
          </a:p>
        </p:txBody>
      </p:sp>
      <p:sp>
        <p:nvSpPr>
          <p:cNvPr id="4710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>
                <a:latin typeface="Calibri" charset="0"/>
              </a:rPr>
              <a:t>The Mould for the test parts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1AAC0275-12E8-014A-9944-B9D1A66C3624}" type="slidenum">
              <a:rPr lang="en-GB">
                <a:solidFill>
                  <a:srgbClr val="898989"/>
                </a:solidFill>
              </a:rPr>
              <a:pPr eaLnBrk="1" hangingPunct="1"/>
              <a:t>11</a:t>
            </a:fld>
            <a:endParaRPr lang="en-GB">
              <a:solidFill>
                <a:srgbClr val="898989"/>
              </a:solidFill>
            </a:endParaRPr>
          </a:p>
        </p:txBody>
      </p:sp>
      <p:sp>
        <p:nvSpPr>
          <p:cNvPr id="47109" name="Rechteck 5"/>
          <p:cNvSpPr>
            <a:spLocks noChangeArrowheads="1"/>
          </p:cNvSpPr>
          <p:nvPr/>
        </p:nvSpPr>
        <p:spPr bwMode="auto">
          <a:xfrm>
            <a:off x="4786313" y="5500688"/>
            <a:ext cx="34623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Mould for test part manufacturing</a:t>
            </a:r>
            <a:endParaRPr lang="de-DE"/>
          </a:p>
        </p:txBody>
      </p:sp>
      <p:grpSp>
        <p:nvGrpSpPr>
          <p:cNvPr id="47110" name="Gruppieren 7"/>
          <p:cNvGrpSpPr>
            <a:grpSpLocks/>
          </p:cNvGrpSpPr>
          <p:nvPr/>
        </p:nvGrpSpPr>
        <p:grpSpPr bwMode="auto">
          <a:xfrm>
            <a:off x="785813" y="2071688"/>
            <a:ext cx="6362700" cy="3524250"/>
            <a:chOff x="1285875" y="2214563"/>
            <a:chExt cx="6362700" cy="3524250"/>
          </a:xfrm>
        </p:grpSpPr>
        <p:pic>
          <p:nvPicPr>
            <p:cNvPr id="47111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5875" y="2214563"/>
              <a:ext cx="6362700" cy="3524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112" name="Textfeld 6"/>
            <p:cNvSpPr txBox="1">
              <a:spLocks noChangeArrowheads="1"/>
            </p:cNvSpPr>
            <p:nvPr/>
          </p:nvSpPr>
          <p:spPr bwMode="auto">
            <a:xfrm>
              <a:off x="5302398" y="3260577"/>
              <a:ext cx="21431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de-DE" sz="1400"/>
                <a:t>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70725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 dirty="0">
                <a:latin typeface="Calibri" charset="0"/>
              </a:rPr>
              <a:t>Task 2.2</a:t>
            </a:r>
            <a:endParaRPr lang="en-GB" sz="3200" dirty="0">
              <a:latin typeface="Calibri" charset="0"/>
            </a:endParaRPr>
          </a:p>
        </p:txBody>
      </p:sp>
      <p:sp>
        <p:nvSpPr>
          <p:cNvPr id="48131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>
                <a:latin typeface="Calibri" charset="0"/>
              </a:rPr>
              <a:t>The Mould for the test parts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053C31B8-D8B4-1D45-A813-4E49367A5546}" type="slidenum">
              <a:rPr lang="en-GB">
                <a:solidFill>
                  <a:srgbClr val="898989"/>
                </a:solidFill>
              </a:rPr>
              <a:pPr eaLnBrk="1" hangingPunct="1"/>
              <a:t>12</a:t>
            </a:fld>
            <a:endParaRPr lang="en-GB">
              <a:solidFill>
                <a:srgbClr val="898989"/>
              </a:solidFill>
            </a:endParaRPr>
          </a:p>
        </p:txBody>
      </p:sp>
      <p:sp>
        <p:nvSpPr>
          <p:cNvPr id="48133" name="Rechteck 5"/>
          <p:cNvSpPr>
            <a:spLocks noChangeArrowheads="1"/>
          </p:cNvSpPr>
          <p:nvPr/>
        </p:nvSpPr>
        <p:spPr bwMode="auto">
          <a:xfrm>
            <a:off x="3714750" y="5500688"/>
            <a:ext cx="5127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Cross section of the mould for flat and 3D-test parts</a:t>
            </a:r>
            <a:endParaRPr lang="de-DE"/>
          </a:p>
        </p:txBody>
      </p:sp>
      <p:pic>
        <p:nvPicPr>
          <p:cNvPr id="481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1928813"/>
            <a:ext cx="7029450" cy="336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55051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Calibri" charset="0"/>
              </a:rPr>
              <a:t>Task 2.2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production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Test </a:t>
            </a:r>
            <a:r>
              <a:rPr lang="de-DE" dirty="0" err="1" smtClean="0"/>
              <a:t>parts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8BB58A-700A-4284-8B97-3237595C5214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636912"/>
            <a:ext cx="3203848" cy="2342988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3140968"/>
            <a:ext cx="4032448" cy="207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760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Calibri" charset="0"/>
              </a:rPr>
              <a:t>Task 2.2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production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Test </a:t>
            </a:r>
            <a:r>
              <a:rPr lang="de-DE" dirty="0" err="1" smtClean="0"/>
              <a:t>parts</a:t>
            </a:r>
            <a:r>
              <a:rPr lang="de-DE" dirty="0" smtClean="0"/>
              <a:t> – post-</a:t>
            </a:r>
            <a:r>
              <a:rPr lang="de-DE" dirty="0" err="1" smtClean="0"/>
              <a:t>processing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8BB58A-700A-4284-8B97-3237595C5214}" type="slidenum">
              <a:rPr lang="en-GB" smtClean="0"/>
              <a:pPr>
                <a:defRPr/>
              </a:pPr>
              <a:t>14</a:t>
            </a:fld>
            <a:endParaRPr lang="en-GB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2708920"/>
            <a:ext cx="3779912" cy="275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08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Calibri" charset="0"/>
              </a:rPr>
              <a:t>Task 2.2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Test </a:t>
            </a:r>
            <a:r>
              <a:rPr lang="de-DE" dirty="0" err="1" smtClean="0"/>
              <a:t>parts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defined</a:t>
            </a:r>
            <a:r>
              <a:rPr lang="de-DE" dirty="0" smtClean="0"/>
              <a:t> </a:t>
            </a:r>
            <a:r>
              <a:rPr lang="de-DE" dirty="0" err="1" smtClean="0"/>
              <a:t>defects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8BB58A-700A-4284-8B97-3237595C5214}" type="slidenum">
              <a:rPr lang="en-GB" smtClean="0"/>
              <a:pPr>
                <a:defRPr/>
              </a:pPr>
              <a:t>15</a:t>
            </a:fld>
            <a:endParaRPr lang="en-GB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276872"/>
            <a:ext cx="3075217" cy="2222004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7" y="2204864"/>
            <a:ext cx="2480863" cy="1815356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896" y="4077072"/>
            <a:ext cx="2515369" cy="1820577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178" y="2204864"/>
            <a:ext cx="2483767" cy="1843507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8185" y="4077072"/>
            <a:ext cx="2592288" cy="184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11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Calibri" charset="0"/>
              </a:rPr>
              <a:t>Task 2.2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800" dirty="0"/>
              <a:t>Test </a:t>
            </a:r>
            <a:r>
              <a:rPr lang="de-DE" sz="2800" dirty="0" err="1" smtClean="0"/>
              <a:t>parts</a:t>
            </a:r>
            <a:r>
              <a:rPr lang="de-DE" sz="2800" dirty="0" smtClean="0"/>
              <a:t> – </a:t>
            </a:r>
            <a:r>
              <a:rPr lang="de-DE" sz="2800" dirty="0" err="1" smtClean="0"/>
              <a:t>pre</a:t>
            </a:r>
            <a:r>
              <a:rPr lang="de-DE" sz="2800" dirty="0" smtClean="0"/>
              <a:t> </a:t>
            </a:r>
            <a:r>
              <a:rPr lang="de-DE" sz="2800" dirty="0" err="1" smtClean="0"/>
              <a:t>damaging</a:t>
            </a:r>
            <a:endParaRPr lang="de-DE" sz="2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8BB58A-700A-4284-8B97-3237595C5214}" type="slidenum">
              <a:rPr lang="en-GB" smtClean="0"/>
              <a:pPr>
                <a:defRPr/>
              </a:pPr>
              <a:t>16</a:t>
            </a:fld>
            <a:endParaRPr lang="en-GB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204864"/>
            <a:ext cx="2664296" cy="3692253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641920"/>
            <a:ext cx="3672408" cy="420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203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Calibri" charset="0"/>
              </a:rPr>
              <a:t>Task 2.2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0688" y="1601788"/>
            <a:ext cx="2711152" cy="4275137"/>
          </a:xfrm>
        </p:spPr>
        <p:txBody>
          <a:bodyPr/>
          <a:lstStyle/>
          <a:p>
            <a:r>
              <a:rPr lang="de-DE" dirty="0"/>
              <a:t>Test </a:t>
            </a:r>
            <a:r>
              <a:rPr lang="de-DE" dirty="0" smtClean="0"/>
              <a:t>plan</a:t>
            </a:r>
          </a:p>
          <a:p>
            <a:pPr>
              <a:buFont typeface="Symbol" charset="2"/>
              <a:buChar char="-"/>
            </a:pPr>
            <a:r>
              <a:rPr lang="de-DE" sz="2000" dirty="0" err="1" smtClean="0"/>
              <a:t>testparts</a:t>
            </a:r>
            <a:r>
              <a:rPr lang="de-DE" sz="2000" dirty="0" smtClean="0"/>
              <a:t>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defined</a:t>
            </a:r>
            <a:r>
              <a:rPr lang="de-DE" sz="2000" dirty="0"/>
              <a:t> </a:t>
            </a:r>
            <a:r>
              <a:rPr lang="de-DE" sz="2000" dirty="0" err="1"/>
              <a:t>defects</a:t>
            </a:r>
            <a:endParaRPr lang="de-DE" sz="2000" dirty="0"/>
          </a:p>
          <a:p>
            <a:pPr>
              <a:buFont typeface="Symbol" charset="2"/>
              <a:buChar char="-"/>
            </a:pPr>
            <a:r>
              <a:rPr lang="de-DE" sz="2000" dirty="0"/>
              <a:t>different </a:t>
            </a:r>
            <a:r>
              <a:rPr lang="de-DE" sz="2000" dirty="0" err="1"/>
              <a:t>sensors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one</a:t>
            </a:r>
            <a:r>
              <a:rPr lang="de-DE" sz="2000" dirty="0"/>
              <a:t> </a:t>
            </a:r>
            <a:r>
              <a:rPr lang="de-DE" sz="2000" dirty="0" err="1"/>
              <a:t>kind</a:t>
            </a:r>
            <a:r>
              <a:rPr lang="de-DE" sz="2000" dirty="0"/>
              <a:t> (US </a:t>
            </a:r>
            <a:r>
              <a:rPr lang="de-DE" sz="2000" dirty="0" err="1"/>
              <a:t>or</a:t>
            </a:r>
            <a:r>
              <a:rPr lang="de-DE" sz="2000" dirty="0"/>
              <a:t> TG </a:t>
            </a:r>
            <a:r>
              <a:rPr lang="de-DE" sz="2000" dirty="0" err="1"/>
              <a:t>or</a:t>
            </a:r>
            <a:r>
              <a:rPr lang="de-DE" sz="2000" dirty="0"/>
              <a:t> CT ...)</a:t>
            </a:r>
          </a:p>
          <a:p>
            <a:pPr>
              <a:buFont typeface="Symbol" charset="2"/>
              <a:buChar char="-"/>
            </a:pPr>
            <a:r>
              <a:rPr lang="de-DE" sz="2000" dirty="0" err="1" smtClean="0"/>
              <a:t>tests</a:t>
            </a:r>
            <a:r>
              <a:rPr lang="de-DE" sz="2000" dirty="0" smtClean="0"/>
              <a:t> </a:t>
            </a:r>
            <a:r>
              <a:rPr lang="de-DE" sz="2000" dirty="0" err="1" smtClean="0"/>
              <a:t>regarding</a:t>
            </a:r>
            <a:r>
              <a:rPr lang="de-DE" sz="2000" dirty="0" smtClean="0"/>
              <a:t> </a:t>
            </a:r>
            <a:r>
              <a:rPr lang="de-DE" sz="2000" dirty="0" err="1" smtClean="0"/>
              <a:t>visibility</a:t>
            </a:r>
            <a:r>
              <a:rPr lang="de-DE" sz="2000" dirty="0" smtClean="0"/>
              <a:t>, </a:t>
            </a:r>
            <a:r>
              <a:rPr lang="de-DE" sz="2000" dirty="0" err="1" smtClean="0"/>
              <a:t>detectability</a:t>
            </a:r>
            <a:r>
              <a:rPr lang="de-DE" sz="2000" dirty="0" smtClean="0"/>
              <a:t>, </a:t>
            </a:r>
            <a:r>
              <a:rPr lang="de-DE" sz="2000" dirty="0" err="1" smtClean="0"/>
              <a:t>resolution</a:t>
            </a:r>
            <a:r>
              <a:rPr lang="de-DE" sz="2000" dirty="0" smtClean="0"/>
              <a:t>, scan-time etc.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8BB58A-700A-4284-8B97-3237595C5214}" type="slidenum">
              <a:rPr lang="en-GB" smtClean="0"/>
              <a:pPr>
                <a:defRPr/>
              </a:pPr>
              <a:t>17</a:t>
            </a:fld>
            <a:endParaRPr lang="en-GB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1772816"/>
            <a:ext cx="5696299" cy="4000002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3203848" y="2132856"/>
            <a:ext cx="2304256" cy="34563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5580112" y="2132856"/>
            <a:ext cx="2520280" cy="3456384"/>
          </a:xfrm>
          <a:prstGeom prst="rect">
            <a:avLst/>
          </a:prstGeom>
          <a:solidFill>
            <a:schemeClr val="bg1">
              <a:lumMod val="85000"/>
              <a:alpha val="5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3914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Calibri" charset="0"/>
              </a:rPr>
              <a:t>Task </a:t>
            </a:r>
            <a:r>
              <a:rPr lang="en-GB" b="1" dirty="0" smtClean="0">
                <a:latin typeface="Calibri" charset="0"/>
              </a:rPr>
              <a:t>2.2: Did we reach our goals?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sz="2400" b="1" dirty="0">
                <a:latin typeface="Calibri" charset="0"/>
              </a:rPr>
              <a:t>Goals:</a:t>
            </a:r>
          </a:p>
          <a:p>
            <a:pPr lvl="1"/>
            <a:r>
              <a:rPr lang="en-GB" sz="2000" dirty="0">
                <a:latin typeface="Calibri" charset="0"/>
              </a:rPr>
              <a:t>Development of test-part mould for production</a:t>
            </a:r>
          </a:p>
          <a:p>
            <a:pPr lvl="1"/>
            <a:r>
              <a:rPr lang="en-GB" sz="2000" dirty="0">
                <a:latin typeface="Calibri" charset="0"/>
              </a:rPr>
              <a:t>Reproducible production of test-parts with defined defects</a:t>
            </a:r>
          </a:p>
          <a:p>
            <a:pPr lvl="1"/>
            <a:r>
              <a:rPr lang="en-GB" sz="2000" dirty="0">
                <a:latin typeface="Calibri" charset="0"/>
              </a:rPr>
              <a:t>Elaboration of a test-plan for multi-sensor-data acquisition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8BB58A-700A-4284-8B97-3237595C5214}" type="slidenum">
              <a:rPr lang="en-GB" smtClean="0"/>
              <a:pPr>
                <a:defRPr/>
              </a:pPr>
              <a:t>18</a:t>
            </a:fld>
            <a:endParaRPr lang="en-GB" dirty="0"/>
          </a:p>
        </p:txBody>
      </p:sp>
      <p:sp>
        <p:nvSpPr>
          <p:cNvPr id="5" name="Textfeld 4"/>
          <p:cNvSpPr txBox="1">
            <a:spLocks noChangeArrowheads="1"/>
          </p:cNvSpPr>
          <p:nvPr/>
        </p:nvSpPr>
        <p:spPr bwMode="auto">
          <a:xfrm>
            <a:off x="6300192" y="1988840"/>
            <a:ext cx="57606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de-DE" sz="3600" b="1" dirty="0">
                <a:solidFill>
                  <a:srgbClr val="00B050"/>
                </a:solidFill>
                <a:sym typeface="Wingdings" charset="0"/>
              </a:rPr>
              <a:t></a:t>
            </a:r>
            <a:endParaRPr lang="de-DE" sz="3600" b="1" dirty="0">
              <a:solidFill>
                <a:srgbClr val="00B050"/>
              </a:solidFill>
            </a:endParaRPr>
          </a:p>
        </p:txBody>
      </p:sp>
      <p:sp>
        <p:nvSpPr>
          <p:cNvPr id="6" name="Textfeld 4"/>
          <p:cNvSpPr txBox="1">
            <a:spLocks noChangeArrowheads="1"/>
          </p:cNvSpPr>
          <p:nvPr/>
        </p:nvSpPr>
        <p:spPr bwMode="auto">
          <a:xfrm>
            <a:off x="7452320" y="2348880"/>
            <a:ext cx="57606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de-DE" sz="3600" b="1" dirty="0">
                <a:solidFill>
                  <a:srgbClr val="00B050"/>
                </a:solidFill>
                <a:sym typeface="Wingdings" charset="0"/>
              </a:rPr>
              <a:t></a:t>
            </a:r>
            <a:endParaRPr lang="de-DE" sz="5400" b="1" dirty="0">
              <a:solidFill>
                <a:srgbClr val="00B050"/>
              </a:solidFill>
            </a:endParaRPr>
          </a:p>
        </p:txBody>
      </p:sp>
      <p:sp>
        <p:nvSpPr>
          <p:cNvPr id="7" name="Textfeld 4"/>
          <p:cNvSpPr txBox="1">
            <a:spLocks noChangeArrowheads="1"/>
          </p:cNvSpPr>
          <p:nvPr/>
        </p:nvSpPr>
        <p:spPr bwMode="auto">
          <a:xfrm>
            <a:off x="7596336" y="2780928"/>
            <a:ext cx="57606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de-DE" sz="3600" b="1" dirty="0">
                <a:solidFill>
                  <a:srgbClr val="00B050"/>
                </a:solidFill>
                <a:sym typeface="Wingdings" charset="0"/>
              </a:rPr>
              <a:t></a:t>
            </a:r>
            <a:endParaRPr lang="de-DE" sz="36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310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Calibri" charset="0"/>
              </a:rPr>
              <a:t>Task </a:t>
            </a:r>
            <a:r>
              <a:rPr lang="en-GB" b="1" dirty="0" smtClean="0">
                <a:latin typeface="Calibri" charset="0"/>
              </a:rPr>
              <a:t>2.3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b="1" dirty="0" smtClean="0"/>
              <a:t>Title: </a:t>
            </a:r>
            <a:r>
              <a:rPr lang="de-DE" sz="2400" dirty="0" smtClean="0"/>
              <a:t>Development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test</a:t>
            </a:r>
            <a:r>
              <a:rPr lang="de-DE" sz="2400" dirty="0"/>
              <a:t> plan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sensor</a:t>
            </a:r>
            <a:r>
              <a:rPr lang="de-DE" sz="2400" dirty="0"/>
              <a:t> type </a:t>
            </a:r>
            <a:r>
              <a:rPr lang="de-DE" sz="2400" dirty="0" err="1"/>
              <a:t>selection</a:t>
            </a:r>
            <a:r>
              <a:rPr lang="de-DE" sz="2400" dirty="0"/>
              <a:t> </a:t>
            </a:r>
            <a:r>
              <a:rPr lang="de-DE" sz="2400" dirty="0" err="1"/>
              <a:t>considering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smtClean="0"/>
              <a:t>different </a:t>
            </a:r>
            <a:r>
              <a:rPr lang="de-DE" sz="2400" dirty="0" err="1" smtClean="0"/>
              <a:t>parameter</a:t>
            </a:r>
            <a:r>
              <a:rPr lang="de-DE" sz="2400" dirty="0"/>
              <a:t>/</a:t>
            </a:r>
            <a:r>
              <a:rPr lang="de-DE" sz="2400" dirty="0" err="1"/>
              <a:t>defect</a:t>
            </a:r>
            <a:r>
              <a:rPr lang="de-DE" sz="2400" dirty="0"/>
              <a:t> </a:t>
            </a:r>
            <a:r>
              <a:rPr lang="de-DE" sz="2400" dirty="0" err="1"/>
              <a:t>types</a:t>
            </a:r>
            <a:r>
              <a:rPr lang="de-DE" sz="2400" dirty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/>
              <a:t>specification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used</a:t>
            </a:r>
            <a:r>
              <a:rPr lang="de-DE" sz="2400" dirty="0"/>
              <a:t> </a:t>
            </a:r>
            <a:r>
              <a:rPr lang="de-DE" sz="2400" dirty="0" err="1" smtClean="0"/>
              <a:t>sensors</a:t>
            </a:r>
            <a:endParaRPr lang="de-DE" sz="2400" dirty="0" smtClean="0"/>
          </a:p>
          <a:p>
            <a:pPr>
              <a:spcAft>
                <a:spcPts val="600"/>
              </a:spcAft>
            </a:pPr>
            <a:r>
              <a:rPr lang="en-GB" sz="2400" b="1" dirty="0">
                <a:latin typeface="Calibri" charset="0"/>
              </a:rPr>
              <a:t>Task Leader: </a:t>
            </a:r>
            <a:r>
              <a:rPr lang="en-GB" sz="2400" dirty="0" smtClean="0">
                <a:latin typeface="Calibri" charset="0"/>
              </a:rPr>
              <a:t>STW</a:t>
            </a:r>
            <a:endParaRPr lang="en-GB" sz="2400" dirty="0">
              <a:latin typeface="Calibri" charset="0"/>
            </a:endParaRPr>
          </a:p>
          <a:p>
            <a:pPr>
              <a:spcAft>
                <a:spcPts val="600"/>
              </a:spcAft>
            </a:pPr>
            <a:r>
              <a:rPr lang="en-GB" sz="2400" b="1" dirty="0">
                <a:latin typeface="Calibri" charset="0"/>
              </a:rPr>
              <a:t>Goals:</a:t>
            </a:r>
          </a:p>
          <a:p>
            <a:pPr lvl="1"/>
            <a:r>
              <a:rPr lang="en-GB" sz="2000" dirty="0">
                <a:latin typeface="Calibri" charset="0"/>
              </a:rPr>
              <a:t> </a:t>
            </a:r>
            <a:r>
              <a:rPr lang="en-GB" sz="2000" dirty="0" smtClean="0">
                <a:latin typeface="Calibri" charset="0"/>
              </a:rPr>
              <a:t>design of a </a:t>
            </a:r>
            <a:r>
              <a:rPr lang="en-GB" sz="2000" dirty="0">
                <a:latin typeface="Calibri" charset="0"/>
              </a:rPr>
              <a:t>methodology of multi-sensor measurement </a:t>
            </a:r>
            <a:r>
              <a:rPr lang="en-GB" sz="2000" dirty="0" smtClean="0">
                <a:latin typeface="Calibri" charset="0"/>
              </a:rPr>
              <a:t>equipment</a:t>
            </a:r>
          </a:p>
          <a:p>
            <a:pPr lvl="1"/>
            <a:r>
              <a:rPr lang="en-GB" sz="2000" dirty="0">
                <a:latin typeface="Calibri" charset="0"/>
              </a:rPr>
              <a:t> </a:t>
            </a:r>
            <a:r>
              <a:rPr lang="en-GB" sz="2000" dirty="0" smtClean="0">
                <a:latin typeface="Calibri" charset="0"/>
              </a:rPr>
              <a:t>development of a </a:t>
            </a:r>
            <a:r>
              <a:rPr lang="en-GB" sz="2000" dirty="0">
                <a:latin typeface="Calibri" charset="0"/>
              </a:rPr>
              <a:t>test </a:t>
            </a:r>
            <a:r>
              <a:rPr lang="en-GB" sz="2000" dirty="0" smtClean="0">
                <a:latin typeface="Calibri" charset="0"/>
              </a:rPr>
              <a:t>plan, covering </a:t>
            </a:r>
            <a:r>
              <a:rPr lang="en-GB" sz="2000" dirty="0">
                <a:latin typeface="Calibri" charset="0"/>
              </a:rPr>
              <a:t>all relevant defect </a:t>
            </a:r>
            <a:r>
              <a:rPr lang="en-GB" sz="2000" dirty="0" smtClean="0">
                <a:latin typeface="Calibri" charset="0"/>
              </a:rPr>
              <a:t>structures</a:t>
            </a:r>
            <a:endParaRPr lang="en-GB" sz="2000" dirty="0">
              <a:latin typeface="Calibri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8BB58A-700A-4284-8B97-3237595C5214}" type="slidenum">
              <a:rPr lang="en-GB" smtClean="0"/>
              <a:pPr>
                <a:defRPr/>
              </a:pPr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4835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612775" y="534988"/>
            <a:ext cx="822325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3600" b="1" dirty="0" err="1" smtClean="0">
                <a:latin typeface="+mj-lt"/>
                <a:ea typeface="+mj-ea"/>
                <a:cs typeface="+mj-cs"/>
              </a:rPr>
              <a:t>Workpackage</a:t>
            </a:r>
            <a:r>
              <a:rPr lang="de-DE" sz="3600" b="1" dirty="0" smtClean="0">
                <a:latin typeface="+mj-lt"/>
                <a:ea typeface="+mj-ea"/>
                <a:cs typeface="+mj-cs"/>
              </a:rPr>
              <a:t> 2</a:t>
            </a:r>
            <a:r>
              <a:rPr lang="de-DE" sz="3600" dirty="0">
                <a:latin typeface="+mj-lt"/>
                <a:ea typeface="+mj-ea"/>
                <a:cs typeface="+mj-cs"/>
              </a:rPr>
              <a:t>	</a:t>
            </a:r>
            <a:r>
              <a:rPr lang="de-DE" sz="2400" b="1" dirty="0">
                <a:solidFill>
                  <a:srgbClr val="179C7D"/>
                </a:solidFill>
                <a:latin typeface="Frutiger LT Com 45 Light" pitchFamily="34" charset="0"/>
              </a:rPr>
              <a:t/>
            </a:r>
            <a:br>
              <a:rPr lang="de-DE" sz="2400" b="1" dirty="0">
                <a:solidFill>
                  <a:srgbClr val="179C7D"/>
                </a:solidFill>
                <a:latin typeface="Frutiger LT Com 45 Light" pitchFamily="34" charset="0"/>
              </a:rPr>
            </a:br>
            <a:r>
              <a:rPr lang="de-DE" sz="2400" b="1" dirty="0">
                <a:solidFill>
                  <a:srgbClr val="179C7D"/>
                </a:solidFill>
                <a:latin typeface="Frutiger LT Com 45 Light" pitchFamily="34" charset="0"/>
              </a:rPr>
              <a:t>	</a:t>
            </a:r>
            <a:endParaRPr lang="de-DE" sz="2400" b="1" dirty="0">
              <a:solidFill>
                <a:srgbClr val="000000"/>
              </a:solidFill>
              <a:latin typeface="Frutiger LT Com 45 Light" pitchFamily="34" charset="0"/>
            </a:endParaRPr>
          </a:p>
        </p:txBody>
      </p:sp>
      <p:sp>
        <p:nvSpPr>
          <p:cNvPr id="70" name="Textfeld 69"/>
          <p:cNvSpPr txBox="1"/>
          <p:nvPr/>
        </p:nvSpPr>
        <p:spPr>
          <a:xfrm>
            <a:off x="611560" y="1602080"/>
            <a:ext cx="7992888" cy="5189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528775"/>
              </a:buClr>
            </a:pPr>
            <a:r>
              <a:rPr lang="en-GB" dirty="0" smtClean="0"/>
              <a:t>Title:	</a:t>
            </a:r>
            <a:r>
              <a:rPr lang="en-GB" b="1" dirty="0" smtClean="0"/>
              <a:t>Testing, quality parameters and defects acquisition</a:t>
            </a:r>
          </a:p>
          <a:p>
            <a:pPr marL="355600" indent="-355600">
              <a:buClr>
                <a:srgbClr val="528775"/>
              </a:buClr>
              <a:buFont typeface="Wingdings" pitchFamily="2" charset="2"/>
              <a:buChar char="§"/>
            </a:pPr>
            <a:endParaRPr lang="en-GB" dirty="0" smtClean="0"/>
          </a:p>
          <a:p>
            <a:pPr>
              <a:buClr>
                <a:srgbClr val="528775"/>
              </a:buClr>
            </a:pPr>
            <a:r>
              <a:rPr lang="en-GB" b="1" u="sng" dirty="0" smtClean="0"/>
              <a:t>Objectives:</a:t>
            </a:r>
          </a:p>
          <a:p>
            <a:pPr>
              <a:buClr>
                <a:srgbClr val="528775"/>
              </a:buClr>
            </a:pPr>
            <a:endParaRPr lang="en-GB" dirty="0" smtClean="0"/>
          </a:p>
          <a:p>
            <a:pPr marL="342900" indent="-342900">
              <a:lnSpc>
                <a:spcPct val="130000"/>
              </a:lnSpc>
              <a:buFont typeface="+mj-lt"/>
              <a:buAutoNum type="alphaLcParenR"/>
            </a:pPr>
            <a:r>
              <a:rPr lang="en-GB" dirty="0" smtClean="0"/>
              <a:t>Relevant </a:t>
            </a:r>
            <a:r>
              <a:rPr lang="en-GB" dirty="0" smtClean="0">
                <a:solidFill>
                  <a:srgbClr val="0000FF"/>
                </a:solidFill>
              </a:rPr>
              <a:t>defect parameters </a:t>
            </a:r>
            <a:r>
              <a:rPr lang="en-GB" dirty="0" smtClean="0"/>
              <a:t>are identified</a:t>
            </a:r>
          </a:p>
          <a:p>
            <a:pPr marL="342900" indent="-342900">
              <a:lnSpc>
                <a:spcPct val="130000"/>
              </a:lnSpc>
              <a:buFont typeface="+mj-lt"/>
              <a:buAutoNum type="alphaLcParenR"/>
            </a:pPr>
            <a:r>
              <a:rPr lang="en-GB" dirty="0" smtClean="0"/>
              <a:t>Reliable methods to insert </a:t>
            </a:r>
            <a:r>
              <a:rPr lang="en-GB" dirty="0" smtClean="0">
                <a:solidFill>
                  <a:srgbClr val="0000FF"/>
                </a:solidFill>
              </a:rPr>
              <a:t>defined defect structures </a:t>
            </a:r>
            <a:r>
              <a:rPr lang="en-GB" dirty="0" smtClean="0"/>
              <a:t>into glass- and carbon-fibre materials have been implemented</a:t>
            </a:r>
          </a:p>
          <a:p>
            <a:pPr marL="342900" indent="-342900">
              <a:lnSpc>
                <a:spcPct val="130000"/>
              </a:lnSpc>
              <a:buFont typeface="+mj-lt"/>
              <a:buAutoNum type="alphaLcParenR"/>
            </a:pPr>
            <a:r>
              <a:rPr lang="en-GB" dirty="0" smtClean="0">
                <a:solidFill>
                  <a:srgbClr val="0000FF"/>
                </a:solidFill>
              </a:rPr>
              <a:t>Test samples </a:t>
            </a:r>
            <a:r>
              <a:rPr lang="en-GB" dirty="0" smtClean="0"/>
              <a:t>have been designed and produced</a:t>
            </a:r>
          </a:p>
          <a:p>
            <a:pPr marL="342900" indent="-342900">
              <a:lnSpc>
                <a:spcPct val="130000"/>
              </a:lnSpc>
              <a:buFont typeface="+mj-lt"/>
              <a:buAutoNum type="alphaLcParenR"/>
            </a:pPr>
            <a:r>
              <a:rPr lang="en-GB" dirty="0" smtClean="0">
                <a:solidFill>
                  <a:srgbClr val="0000FF"/>
                </a:solidFill>
              </a:rPr>
              <a:t>Testing methods </a:t>
            </a:r>
            <a:r>
              <a:rPr lang="en-GB" dirty="0" smtClean="0"/>
              <a:t>to recognize artificial defect structures have been established</a:t>
            </a:r>
          </a:p>
          <a:p>
            <a:pPr marL="342900" indent="-342900">
              <a:lnSpc>
                <a:spcPct val="130000"/>
              </a:lnSpc>
              <a:buFont typeface="+mj-lt"/>
              <a:buAutoNum type="alphaLcParenR"/>
            </a:pPr>
            <a:r>
              <a:rPr lang="en-GB" dirty="0" smtClean="0">
                <a:solidFill>
                  <a:srgbClr val="0000FF"/>
                </a:solidFill>
              </a:rPr>
              <a:t>Qualification method </a:t>
            </a:r>
            <a:r>
              <a:rPr lang="en-GB" dirty="0" smtClean="0"/>
              <a:t>has been developed to classify defects properly and reliable</a:t>
            </a:r>
          </a:p>
          <a:p>
            <a:pPr marL="342900" indent="-342900">
              <a:lnSpc>
                <a:spcPct val="130000"/>
              </a:lnSpc>
              <a:buFont typeface="+mj-lt"/>
              <a:buAutoNum type="alphaLcParenR"/>
            </a:pPr>
            <a:r>
              <a:rPr lang="en-GB" dirty="0" smtClean="0"/>
              <a:t>Concept of </a:t>
            </a:r>
            <a:r>
              <a:rPr lang="en-GB" dirty="0" smtClean="0">
                <a:solidFill>
                  <a:srgbClr val="0000FF"/>
                </a:solidFill>
              </a:rPr>
              <a:t>experimental set-up </a:t>
            </a:r>
            <a:r>
              <a:rPr lang="en-GB" dirty="0" smtClean="0"/>
              <a:t>for multi sensor analysis has been developed</a:t>
            </a:r>
          </a:p>
          <a:p>
            <a:pPr marL="355600" indent="-355600">
              <a:buClr>
                <a:srgbClr val="528775"/>
              </a:buClr>
              <a:buFont typeface="Wingdings" pitchFamily="2" charset="2"/>
              <a:buChar char="§"/>
            </a:pPr>
            <a:endParaRPr lang="en-GB" dirty="0" smtClean="0"/>
          </a:p>
          <a:p>
            <a:pPr marL="355600" indent="-355600">
              <a:buClr>
                <a:schemeClr val="tx2"/>
              </a:buClr>
              <a:buFont typeface="Wingdings" pitchFamily="2" charset="2"/>
              <a:buChar char="§"/>
            </a:pPr>
            <a:endParaRPr lang="en-GB" dirty="0" smtClean="0"/>
          </a:p>
          <a:p>
            <a:pPr marL="355600" indent="-355600">
              <a:buClr>
                <a:schemeClr val="tx2"/>
              </a:buClr>
            </a:pPr>
            <a:endParaRPr lang="en-GB" dirty="0" smtClean="0"/>
          </a:p>
          <a:p>
            <a:pPr marL="182563" indent="-182563">
              <a:buClr>
                <a:schemeClr val="tx2"/>
              </a:buClr>
            </a:pPr>
            <a:endParaRPr lang="en-GB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Calibri" charset="0"/>
              </a:rPr>
              <a:t>Task </a:t>
            </a:r>
            <a:r>
              <a:rPr lang="en-GB" b="1" dirty="0" smtClean="0">
                <a:latin typeface="Calibri" charset="0"/>
              </a:rPr>
              <a:t>2.3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0688" y="1601788"/>
            <a:ext cx="7607696" cy="4275137"/>
          </a:xfrm>
        </p:spPr>
        <p:txBody>
          <a:bodyPr/>
          <a:lstStyle/>
          <a:p>
            <a:r>
              <a:rPr lang="de-DE" dirty="0" smtClean="0"/>
              <a:t>End </a:t>
            </a:r>
            <a:r>
              <a:rPr lang="de-DE" dirty="0" err="1" smtClean="0"/>
              <a:t>users</a:t>
            </a:r>
            <a:r>
              <a:rPr lang="de-DE" dirty="0" smtClean="0"/>
              <a:t> </a:t>
            </a:r>
            <a:r>
              <a:rPr lang="de-DE" dirty="0" err="1" smtClean="0"/>
              <a:t>test</a:t>
            </a:r>
            <a:r>
              <a:rPr lang="de-DE" dirty="0" smtClean="0"/>
              <a:t> </a:t>
            </a:r>
            <a:r>
              <a:rPr lang="de-DE" dirty="0" err="1" smtClean="0"/>
              <a:t>parts</a:t>
            </a:r>
            <a:endParaRPr lang="de-DE" dirty="0" smtClean="0"/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8BB58A-700A-4284-8B97-3237595C5214}" type="slidenum">
              <a:rPr lang="en-GB" smtClean="0"/>
              <a:pPr>
                <a:defRPr/>
              </a:pPr>
              <a:t>20</a:t>
            </a:fld>
            <a:endParaRPr lang="en-GB" dirty="0"/>
          </a:p>
        </p:txBody>
      </p:sp>
      <p:pic>
        <p:nvPicPr>
          <p:cNvPr id="5" name="Bild 4" descr="Trunk_Daimler_4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3" t="4302" r="12909" b="6494"/>
          <a:stretch/>
        </p:blipFill>
        <p:spPr>
          <a:xfrm>
            <a:off x="1115616" y="2348880"/>
            <a:ext cx="3239466" cy="3396004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4499992" y="5301208"/>
            <a:ext cx="2790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trunk</a:t>
            </a:r>
            <a:r>
              <a:rPr lang="de-DE" dirty="0" smtClean="0"/>
              <a:t> </a:t>
            </a:r>
            <a:r>
              <a:rPr lang="de-DE" dirty="0" err="1" smtClean="0"/>
              <a:t>part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Daimler AG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1302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Calibri" charset="0"/>
              </a:rPr>
              <a:t>Task </a:t>
            </a:r>
            <a:r>
              <a:rPr lang="en-GB" b="1" dirty="0" smtClean="0">
                <a:latin typeface="Calibri" charset="0"/>
              </a:rPr>
              <a:t>2.3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0688" y="1601788"/>
            <a:ext cx="2783160" cy="4275137"/>
          </a:xfrm>
        </p:spPr>
        <p:txBody>
          <a:bodyPr/>
          <a:lstStyle/>
          <a:p>
            <a:r>
              <a:rPr lang="de-DE" dirty="0"/>
              <a:t>Test </a:t>
            </a:r>
            <a:r>
              <a:rPr lang="de-DE" dirty="0" smtClean="0"/>
              <a:t>plan</a:t>
            </a:r>
          </a:p>
          <a:p>
            <a:pPr>
              <a:buFont typeface="Symbol" charset="2"/>
              <a:buChar char="-"/>
            </a:pPr>
            <a:r>
              <a:rPr lang="de-DE" sz="2000" dirty="0" smtClean="0"/>
              <a:t>End </a:t>
            </a:r>
            <a:r>
              <a:rPr lang="de-DE" sz="2000" dirty="0" err="1" smtClean="0"/>
              <a:t>users</a:t>
            </a:r>
            <a:r>
              <a:rPr lang="de-DE" sz="2000" dirty="0" smtClean="0"/>
              <a:t> </a:t>
            </a:r>
            <a:r>
              <a:rPr lang="de-DE" sz="2000" dirty="0" err="1" smtClean="0"/>
              <a:t>test</a:t>
            </a:r>
            <a:r>
              <a:rPr lang="de-DE" sz="2000" dirty="0" smtClean="0"/>
              <a:t> </a:t>
            </a:r>
            <a:r>
              <a:rPr lang="de-DE" sz="2000" dirty="0" err="1" smtClean="0"/>
              <a:t>parts</a:t>
            </a:r>
            <a:endParaRPr lang="de-DE" sz="2000" dirty="0" smtClean="0"/>
          </a:p>
          <a:p>
            <a:pPr>
              <a:buFont typeface="Symbol" charset="2"/>
              <a:buChar char="-"/>
            </a:pPr>
            <a:r>
              <a:rPr lang="de-DE" sz="2000" dirty="0" err="1" smtClean="0"/>
              <a:t>Prove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concept</a:t>
            </a:r>
            <a:r>
              <a:rPr lang="de-DE" sz="2000" dirty="0" smtClean="0"/>
              <a:t> </a:t>
            </a:r>
            <a:r>
              <a:rPr lang="de-DE" sz="2000" dirty="0" err="1" smtClean="0"/>
              <a:t>tests</a:t>
            </a:r>
            <a:endParaRPr lang="de-DE" sz="2000" dirty="0" smtClean="0"/>
          </a:p>
          <a:p>
            <a:pPr>
              <a:buFont typeface="Symbol" charset="2"/>
              <a:buChar char="-"/>
            </a:pPr>
            <a:r>
              <a:rPr lang="de-DE" sz="2000" dirty="0"/>
              <a:t>Performance </a:t>
            </a:r>
            <a:r>
              <a:rPr lang="de-DE" sz="2000" dirty="0" err="1" smtClean="0"/>
              <a:t>tests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locate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optimization</a:t>
            </a:r>
            <a:r>
              <a:rPr lang="de-DE" sz="2000" dirty="0" smtClean="0"/>
              <a:t> potential</a:t>
            </a:r>
            <a:endParaRPr lang="de-DE" sz="2000" dirty="0"/>
          </a:p>
          <a:p>
            <a:pPr>
              <a:buFont typeface="Symbol" charset="2"/>
              <a:buChar char="-"/>
            </a:pP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8BB58A-700A-4284-8B97-3237595C5214}" type="slidenum">
              <a:rPr lang="en-GB" smtClean="0"/>
              <a:pPr>
                <a:defRPr/>
              </a:pPr>
              <a:t>21</a:t>
            </a:fld>
            <a:endParaRPr lang="en-GB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1844824"/>
            <a:ext cx="5696299" cy="4000002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5508104" y="2132856"/>
            <a:ext cx="2592288" cy="34563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3203848" y="2132856"/>
            <a:ext cx="2232248" cy="3456384"/>
          </a:xfrm>
          <a:prstGeom prst="rect">
            <a:avLst/>
          </a:prstGeom>
          <a:solidFill>
            <a:schemeClr val="bg1">
              <a:lumMod val="85000"/>
              <a:alpha val="5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7836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 dirty="0" smtClean="0">
                <a:latin typeface="Calibri" charset="0"/>
              </a:rPr>
              <a:t>Task 2.3: Did we reach our goals?</a:t>
            </a:r>
            <a:endParaRPr lang="en-GB" sz="3200" b="1" dirty="0">
              <a:latin typeface="Calibri" charset="0"/>
            </a:endParaRPr>
          </a:p>
        </p:txBody>
      </p:sp>
      <p:sp>
        <p:nvSpPr>
          <p:cNvPr id="46083" name="Inhaltsplatzhalter 2"/>
          <p:cNvSpPr>
            <a:spLocks noGrp="1"/>
          </p:cNvSpPr>
          <p:nvPr>
            <p:ph idx="1"/>
          </p:nvPr>
        </p:nvSpPr>
        <p:spPr>
          <a:xfrm>
            <a:off x="420688" y="1601788"/>
            <a:ext cx="8294687" cy="427513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 sz="2400" b="1" dirty="0" smtClean="0">
                <a:latin typeface="Calibri" charset="0"/>
              </a:rPr>
              <a:t>Goals:</a:t>
            </a:r>
            <a:endParaRPr lang="en-GB" sz="2400" b="1" dirty="0">
              <a:latin typeface="Calibri" charset="0"/>
            </a:endParaRPr>
          </a:p>
          <a:p>
            <a:pPr lvl="1"/>
            <a:r>
              <a:rPr lang="en-GB" sz="2000" dirty="0">
                <a:latin typeface="Calibri" charset="0"/>
              </a:rPr>
              <a:t>design of a methodology of multi-sensor measurement equipment</a:t>
            </a:r>
          </a:p>
          <a:p>
            <a:pPr lvl="1"/>
            <a:r>
              <a:rPr lang="en-GB" sz="2000" dirty="0" smtClean="0">
                <a:latin typeface="Calibri" charset="0"/>
              </a:rPr>
              <a:t>development </a:t>
            </a:r>
            <a:r>
              <a:rPr lang="en-GB" sz="2000" dirty="0">
                <a:latin typeface="Calibri" charset="0"/>
              </a:rPr>
              <a:t>of a test plan, covering all relevant defect structures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A3D937A-AD58-4341-A8FA-8414B408460E}" type="slidenum">
              <a:rPr lang="en-GB">
                <a:solidFill>
                  <a:srgbClr val="898989"/>
                </a:solidFill>
              </a:rPr>
              <a:pPr eaLnBrk="1" hangingPunct="1"/>
              <a:t>22</a:t>
            </a:fld>
            <a:endParaRPr lang="en-GB">
              <a:solidFill>
                <a:srgbClr val="898989"/>
              </a:solidFill>
            </a:endParaRPr>
          </a:p>
        </p:txBody>
      </p:sp>
      <p:sp>
        <p:nvSpPr>
          <p:cNvPr id="5" name="Textfeld 4"/>
          <p:cNvSpPr txBox="1">
            <a:spLocks noChangeArrowheads="1"/>
          </p:cNvSpPr>
          <p:nvPr/>
        </p:nvSpPr>
        <p:spPr bwMode="auto">
          <a:xfrm>
            <a:off x="8172400" y="1988840"/>
            <a:ext cx="57606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de-DE" sz="3600" b="1" dirty="0">
                <a:solidFill>
                  <a:srgbClr val="00B050"/>
                </a:solidFill>
                <a:sym typeface="Wingdings" charset="0"/>
              </a:rPr>
              <a:t></a:t>
            </a:r>
            <a:endParaRPr lang="de-DE" sz="3600" b="1" dirty="0">
              <a:solidFill>
                <a:srgbClr val="00B050"/>
              </a:solidFill>
            </a:endParaRP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8244408" y="2348880"/>
            <a:ext cx="57606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de-DE" sz="3600" b="1" dirty="0">
                <a:solidFill>
                  <a:srgbClr val="00B050"/>
                </a:solidFill>
                <a:sym typeface="Wingdings" charset="0"/>
              </a:rPr>
              <a:t></a:t>
            </a:r>
            <a:endParaRPr lang="de-DE" sz="36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7327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Calibri" charset="0"/>
              </a:rPr>
              <a:t>Task </a:t>
            </a:r>
            <a:r>
              <a:rPr lang="en-GB" b="1" dirty="0" smtClean="0">
                <a:latin typeface="Calibri" charset="0"/>
              </a:rPr>
              <a:t>2.4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DE" sz="2400" b="1" dirty="0" smtClean="0"/>
              <a:t>Title</a:t>
            </a:r>
            <a:r>
              <a:rPr lang="de-DE" sz="2400" b="1" dirty="0"/>
              <a:t>: </a:t>
            </a:r>
            <a:r>
              <a:rPr lang="de-DE" sz="2400" dirty="0"/>
              <a:t>On </a:t>
            </a:r>
            <a:r>
              <a:rPr lang="de-DE" sz="2400" dirty="0" err="1"/>
              <a:t>board</a:t>
            </a:r>
            <a:r>
              <a:rPr lang="de-DE" sz="2400" dirty="0"/>
              <a:t> </a:t>
            </a:r>
            <a:r>
              <a:rPr lang="de-DE" sz="2400" dirty="0" err="1"/>
              <a:t>overload</a:t>
            </a:r>
            <a:r>
              <a:rPr lang="de-DE" sz="2400" dirty="0"/>
              <a:t> </a:t>
            </a:r>
            <a:r>
              <a:rPr lang="de-DE" sz="2400" dirty="0" err="1" smtClean="0"/>
              <a:t>sensing</a:t>
            </a:r>
            <a:endParaRPr lang="de-DE" sz="2400" dirty="0" smtClean="0"/>
          </a:p>
          <a:p>
            <a:pPr>
              <a:spcAft>
                <a:spcPts val="600"/>
              </a:spcAft>
            </a:pPr>
            <a:r>
              <a:rPr lang="en-GB" sz="2400" b="1" dirty="0">
                <a:latin typeface="Calibri" charset="0"/>
              </a:rPr>
              <a:t>Task Leader: </a:t>
            </a:r>
            <a:r>
              <a:rPr lang="en-GB" sz="2400" dirty="0" smtClean="0">
                <a:latin typeface="Calibri" charset="0"/>
              </a:rPr>
              <a:t>STW</a:t>
            </a:r>
            <a:endParaRPr lang="en-GB" sz="2400" dirty="0">
              <a:latin typeface="Calibri" charset="0"/>
            </a:endParaRPr>
          </a:p>
          <a:p>
            <a:pPr>
              <a:spcAft>
                <a:spcPts val="600"/>
              </a:spcAft>
            </a:pPr>
            <a:r>
              <a:rPr lang="en-GB" sz="2400" b="1" dirty="0">
                <a:latin typeface="Calibri" charset="0"/>
              </a:rPr>
              <a:t>Goals:</a:t>
            </a:r>
          </a:p>
          <a:p>
            <a:pPr lvl="1"/>
            <a:r>
              <a:rPr lang="en-GB" sz="2000" dirty="0" smtClean="0">
                <a:latin typeface="Calibri" charset="0"/>
              </a:rPr>
              <a:t>analysis of possible technical solutions with regard of possible usability in field monitoring and status documentation of CRP/GRP objects</a:t>
            </a:r>
            <a:endParaRPr lang="de-DE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8BB58A-700A-4284-8B97-3237595C5214}" type="slidenum">
              <a:rPr lang="en-GB" smtClean="0"/>
              <a:pPr>
                <a:defRPr/>
              </a:pPr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8386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Calibri" charset="0"/>
              </a:rPr>
              <a:t>Task </a:t>
            </a:r>
            <a:r>
              <a:rPr lang="en-GB" b="1" dirty="0" smtClean="0">
                <a:latin typeface="Calibri" charset="0"/>
              </a:rPr>
              <a:t>2.4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de-DE" sz="2400" b="1" dirty="0" err="1" smtClean="0"/>
              <a:t>Strain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gauges</a:t>
            </a:r>
            <a:endParaRPr lang="de-DE" sz="24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8BB58A-700A-4284-8B97-3237595C5214}" type="slidenum">
              <a:rPr lang="en-GB" smtClean="0"/>
              <a:pPr>
                <a:defRPr/>
              </a:pPr>
              <a:t>24</a:t>
            </a:fld>
            <a:endParaRPr lang="en-GB" dirty="0"/>
          </a:p>
        </p:txBody>
      </p:sp>
      <p:pic>
        <p:nvPicPr>
          <p:cNvPr id="5" name="Grafik 4" descr="http://upload.wikimedia.org/wikipedia/commons/thumb/c/c3/StrainGaugeVisualization.svg/400px-StrainGaugeVisualization.svg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132856"/>
            <a:ext cx="2016224" cy="37444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hteck 5"/>
          <p:cNvSpPr/>
          <p:nvPr/>
        </p:nvSpPr>
        <p:spPr>
          <a:xfrm>
            <a:off x="323528" y="4365104"/>
            <a:ext cx="15841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>
                <a:latin typeface="Calibri"/>
                <a:ea typeface="Calibri"/>
                <a:cs typeface="Times New Roman"/>
              </a:rPr>
              <a:t>Quelle</a:t>
            </a:r>
            <a:r>
              <a:rPr lang="en-GB" sz="1200" dirty="0">
                <a:latin typeface="Calibri"/>
                <a:ea typeface="Calibri"/>
                <a:cs typeface="Times New Roman"/>
              </a:rPr>
              <a:t>: http://</a:t>
            </a:r>
            <a:r>
              <a:rPr lang="en-GB" sz="1200" dirty="0" err="1">
                <a:latin typeface="Calibri"/>
                <a:ea typeface="Calibri"/>
                <a:cs typeface="Times New Roman"/>
              </a:rPr>
              <a:t>upload.wikimedia.org</a:t>
            </a:r>
            <a:r>
              <a:rPr lang="en-GB" sz="1200" dirty="0">
                <a:latin typeface="Calibri"/>
                <a:ea typeface="Calibri"/>
                <a:cs typeface="Times New Roman"/>
              </a:rPr>
              <a:t>/</a:t>
            </a:r>
            <a:r>
              <a:rPr lang="en-GB" sz="1200" dirty="0" err="1">
                <a:latin typeface="Calibri"/>
                <a:ea typeface="Calibri"/>
                <a:cs typeface="Times New Roman"/>
              </a:rPr>
              <a:t>wikipedia</a:t>
            </a:r>
            <a:r>
              <a:rPr lang="en-GB" sz="1200" dirty="0">
                <a:latin typeface="Calibri"/>
                <a:ea typeface="Calibri"/>
                <a:cs typeface="Times New Roman"/>
              </a:rPr>
              <a:t>/commons/thumb/c/c3/</a:t>
            </a:r>
            <a:r>
              <a:rPr lang="en-GB" sz="1200" dirty="0" err="1">
                <a:latin typeface="Calibri"/>
                <a:ea typeface="Calibri"/>
                <a:cs typeface="Times New Roman"/>
              </a:rPr>
              <a:t>StrainGaugeVisualization.svg</a:t>
            </a:r>
            <a:r>
              <a:rPr lang="en-GB" sz="1200" dirty="0">
                <a:latin typeface="Calibri"/>
                <a:ea typeface="Calibri"/>
                <a:cs typeface="Times New Roman"/>
              </a:rPr>
              <a:t>/400px-StrainGaugeVisualization.svg.png</a:t>
            </a:r>
            <a:r>
              <a:rPr lang="de-DE" sz="1200" dirty="0"/>
              <a:t> </a:t>
            </a:r>
          </a:p>
        </p:txBody>
      </p:sp>
      <p:pic>
        <p:nvPicPr>
          <p:cNvPr id="7" name="Grafik 2" descr="Smarte Gewebe mit leitfähigem Garn und Prozessormodul  schützen vor Einbrüchen.&#10;Quelle: © Fraunhofer IZM (idw)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132856"/>
            <a:ext cx="2304256" cy="374441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hteck 7"/>
          <p:cNvSpPr/>
          <p:nvPr/>
        </p:nvSpPr>
        <p:spPr>
          <a:xfrm>
            <a:off x="6732240" y="4653136"/>
            <a:ext cx="2069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/>
              <a:t>Quelle</a:t>
            </a:r>
            <a:r>
              <a:rPr lang="en-GB" sz="1200" dirty="0"/>
              <a:t>: </a:t>
            </a:r>
            <a:r>
              <a:rPr lang="en-GB" sz="1200" dirty="0" err="1"/>
              <a:t>Fraunhofer</a:t>
            </a:r>
            <a:r>
              <a:rPr lang="en-GB" sz="1200" dirty="0"/>
              <a:t> IZM (</a:t>
            </a:r>
            <a:r>
              <a:rPr lang="en-GB" sz="1200" dirty="0" err="1"/>
              <a:t>idw</a:t>
            </a:r>
            <a:r>
              <a:rPr lang="en-GB" sz="1200" dirty="0"/>
              <a:t>)</a:t>
            </a:r>
            <a:br>
              <a:rPr lang="en-GB" sz="1200" dirty="0"/>
            </a:br>
            <a:r>
              <a:rPr lang="en-GB" sz="1200" dirty="0"/>
              <a:t>http://</a:t>
            </a:r>
            <a:r>
              <a:rPr lang="en-GB" sz="1200" dirty="0" err="1"/>
              <a:t>www.extremnews.com</a:t>
            </a:r>
            <a:r>
              <a:rPr lang="en-GB" sz="1200" dirty="0"/>
              <a:t>/</a:t>
            </a:r>
            <a:r>
              <a:rPr lang="en-GB" sz="1200" dirty="0" err="1"/>
              <a:t>berichte</a:t>
            </a:r>
            <a:r>
              <a:rPr lang="en-GB" sz="1200" dirty="0"/>
              <a:t>/</a:t>
            </a:r>
            <a:r>
              <a:rPr lang="en-GB" sz="1200" dirty="0" err="1"/>
              <a:t>wissenschaft</a:t>
            </a:r>
            <a:r>
              <a:rPr lang="en-GB" sz="1200" dirty="0"/>
              <a:t>/2ea51411dfa71ee/d2ed1411dfa7221/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889938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Calibri" charset="0"/>
              </a:rPr>
              <a:t>Task </a:t>
            </a:r>
            <a:r>
              <a:rPr lang="en-GB" b="1" dirty="0" smtClean="0">
                <a:latin typeface="Calibri" charset="0"/>
              </a:rPr>
              <a:t>2.4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0688" y="1601788"/>
            <a:ext cx="8399784" cy="427513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de-DE" sz="2400" b="1" dirty="0" smtClean="0"/>
              <a:t>Powersense </a:t>
            </a:r>
            <a:r>
              <a:rPr lang="de-DE" sz="2400" b="1" dirty="0" err="1" smtClean="0"/>
              <a:t>and</a:t>
            </a:r>
            <a:r>
              <a:rPr lang="de-DE" sz="2400" b="1" dirty="0" smtClean="0"/>
              <a:t> </a:t>
            </a:r>
            <a:r>
              <a:rPr lang="de-DE" sz="2400" b="1" dirty="0" err="1" smtClean="0"/>
              <a:t>structure</a:t>
            </a:r>
            <a:r>
              <a:rPr lang="de-DE" sz="2400" b="1" dirty="0" smtClean="0"/>
              <a:t>-borne-</a:t>
            </a:r>
            <a:r>
              <a:rPr lang="de-DE" sz="2400" b="1" dirty="0" err="1" smtClean="0"/>
              <a:t>noise</a:t>
            </a:r>
            <a:r>
              <a:rPr lang="de-DE" sz="2400" b="1" dirty="0" smtClean="0"/>
              <a:t>-/impact</a:t>
            </a:r>
            <a:r>
              <a:rPr lang="de-DE" sz="2400" b="1" dirty="0"/>
              <a:t>-</a:t>
            </a:r>
            <a:r>
              <a:rPr lang="de-DE" sz="2400" b="1" dirty="0" err="1" smtClean="0"/>
              <a:t>noise</a:t>
            </a:r>
            <a:r>
              <a:rPr lang="de-DE" sz="2400" b="1" dirty="0"/>
              <a:t>-</a:t>
            </a:r>
            <a:r>
              <a:rPr lang="de-DE" sz="2400" b="1" dirty="0" smtClean="0"/>
              <a:t>analysis</a:t>
            </a:r>
            <a:endParaRPr lang="de-DE" sz="24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8BB58A-700A-4284-8B97-3237595C5214}" type="slidenum">
              <a:rPr lang="en-GB" smtClean="0"/>
              <a:pPr>
                <a:defRPr/>
              </a:pPr>
              <a:t>25</a:t>
            </a:fld>
            <a:endParaRPr lang="en-GB" dirty="0"/>
          </a:p>
        </p:txBody>
      </p:sp>
      <p:pic>
        <p:nvPicPr>
          <p:cNvPr id="9" name="Grafik 3" descr="SF_Smart Fabrics_PowerSens 0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04864"/>
            <a:ext cx="3952875" cy="297751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hteck 9"/>
          <p:cNvSpPr/>
          <p:nvPr/>
        </p:nvSpPr>
        <p:spPr>
          <a:xfrm>
            <a:off x="395536" y="52292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00" dirty="0" err="1" smtClean="0"/>
              <a:t>Quelle</a:t>
            </a:r>
            <a:r>
              <a:rPr lang="en-GB" sz="1200" dirty="0" smtClean="0"/>
              <a:t>: SEFAR </a:t>
            </a:r>
            <a:r>
              <a:rPr lang="en-GB" sz="1200" dirty="0" err="1"/>
              <a:t>PowerSense</a:t>
            </a:r>
            <a:r>
              <a:rPr lang="en-GB" sz="1200" dirty="0"/>
              <a:t>, </a:t>
            </a:r>
            <a:r>
              <a:rPr lang="en-GB" sz="1200" dirty="0" err="1"/>
              <a:t>Quelle</a:t>
            </a:r>
            <a:r>
              <a:rPr lang="en-GB" sz="1200" dirty="0"/>
              <a:t>: </a:t>
            </a:r>
            <a:r>
              <a:rPr lang="en-GB" sz="1200" dirty="0" err="1"/>
              <a:t>Sefar</a:t>
            </a:r>
            <a:r>
              <a:rPr lang="en-GB" sz="1200" dirty="0"/>
              <a:t> AG, CH</a:t>
            </a:r>
            <a:br>
              <a:rPr lang="en-GB" sz="1200" dirty="0"/>
            </a:br>
            <a:r>
              <a:rPr lang="en-GB" sz="1200" dirty="0"/>
              <a:t>http://</a:t>
            </a:r>
            <a:r>
              <a:rPr lang="en-GB" sz="1200" dirty="0" err="1"/>
              <a:t>www.sefar.com</a:t>
            </a:r>
            <a:r>
              <a:rPr lang="en-GB" sz="1200" dirty="0"/>
              <a:t>/data/docs/en/7281/SF-Smart-Fabrics-PowerSens-07.jpg?variant=44253</a:t>
            </a:r>
            <a:r>
              <a:rPr lang="de-DE" sz="1200" dirty="0"/>
              <a:t> </a:t>
            </a:r>
          </a:p>
        </p:txBody>
      </p:sp>
      <p:pic>
        <p:nvPicPr>
          <p:cNvPr id="11" name="Grafik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852" y="2060848"/>
            <a:ext cx="4638675" cy="28022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hteck 11"/>
          <p:cNvSpPr/>
          <p:nvPr/>
        </p:nvSpPr>
        <p:spPr>
          <a:xfrm>
            <a:off x="4590151" y="5157192"/>
            <a:ext cx="42303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/>
              <a:t>Quelle</a:t>
            </a:r>
            <a:r>
              <a:rPr lang="en-GB" sz="1200" dirty="0"/>
              <a:t>: </a:t>
            </a:r>
            <a:endParaRPr lang="en-GB" sz="1200" dirty="0" smtClean="0"/>
          </a:p>
          <a:p>
            <a:r>
              <a:rPr lang="en-GB" sz="1200" dirty="0" smtClean="0"/>
              <a:t>ATZ </a:t>
            </a:r>
            <a:r>
              <a:rPr lang="en-GB" sz="1200" dirty="0"/>
              <a:t>- </a:t>
            </a:r>
            <a:r>
              <a:rPr lang="en-GB" sz="1200" dirty="0" err="1"/>
              <a:t>Automobiltechnische</a:t>
            </a:r>
            <a:r>
              <a:rPr lang="en-GB" sz="1200" dirty="0"/>
              <a:t> </a:t>
            </a:r>
            <a:r>
              <a:rPr lang="en-GB" sz="1200" dirty="0" err="1"/>
              <a:t>Zeitschrift</a:t>
            </a:r>
            <a:r>
              <a:rPr lang="en-GB" sz="1200" dirty="0"/>
              <a:t>  </a:t>
            </a:r>
            <a:r>
              <a:rPr lang="en-GB" sz="1200" dirty="0" err="1" smtClean="0"/>
              <a:t>Ausgabe</a:t>
            </a:r>
            <a:r>
              <a:rPr lang="en-GB" sz="1200" dirty="0" smtClean="0"/>
              <a:t> </a:t>
            </a:r>
            <a:r>
              <a:rPr lang="en-GB" sz="1200" dirty="0"/>
              <a:t>02/2008  </a:t>
            </a:r>
            <a:r>
              <a:rPr lang="en-GB" sz="1200" dirty="0" err="1"/>
              <a:t>Seite</a:t>
            </a:r>
            <a:r>
              <a:rPr lang="en-GB" sz="1200" dirty="0"/>
              <a:t> 160-165, </a:t>
            </a:r>
            <a:r>
              <a:rPr lang="en-GB" sz="1200" dirty="0" err="1"/>
              <a:t>Autor</a:t>
            </a:r>
            <a:r>
              <a:rPr lang="en-GB" sz="1200" dirty="0"/>
              <a:t>(en): Dipl.-</a:t>
            </a:r>
            <a:r>
              <a:rPr lang="en-GB" sz="1200" dirty="0" err="1"/>
              <a:t>Ing</a:t>
            </a:r>
            <a:r>
              <a:rPr lang="en-GB" sz="1200" dirty="0"/>
              <a:t>. (FH) </a:t>
            </a:r>
            <a:r>
              <a:rPr lang="en-GB" sz="1200" dirty="0" err="1"/>
              <a:t>Marinus</a:t>
            </a:r>
            <a:r>
              <a:rPr lang="en-GB" sz="1200" dirty="0"/>
              <a:t> </a:t>
            </a:r>
            <a:r>
              <a:rPr lang="en-GB" sz="1200" dirty="0" err="1"/>
              <a:t>Luegmair</a:t>
            </a:r>
            <a:r>
              <a:rPr lang="en-GB" sz="1200" dirty="0"/>
              <a:t>, Dipl.-</a:t>
            </a:r>
            <a:r>
              <a:rPr lang="en-GB" sz="1200" dirty="0" err="1"/>
              <a:t>Ing</a:t>
            </a:r>
            <a:r>
              <a:rPr lang="en-GB" sz="1200" dirty="0"/>
              <a:t>. (FH) Lucas </a:t>
            </a:r>
            <a:r>
              <a:rPr lang="en-GB" sz="1200" dirty="0" err="1"/>
              <a:t>Oestreicher</a:t>
            </a:r>
            <a:r>
              <a:rPr lang="de-DE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6399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 dirty="0" smtClean="0">
                <a:latin typeface="Calibri" charset="0"/>
              </a:rPr>
              <a:t>Task 2.4: Did we reach our goals?</a:t>
            </a:r>
            <a:endParaRPr lang="en-GB" sz="3200" b="1" dirty="0">
              <a:latin typeface="Calibri" charset="0"/>
            </a:endParaRPr>
          </a:p>
        </p:txBody>
      </p:sp>
      <p:sp>
        <p:nvSpPr>
          <p:cNvPr id="46083" name="Inhaltsplatzhalter 2"/>
          <p:cNvSpPr>
            <a:spLocks noGrp="1"/>
          </p:cNvSpPr>
          <p:nvPr>
            <p:ph idx="1"/>
          </p:nvPr>
        </p:nvSpPr>
        <p:spPr>
          <a:xfrm>
            <a:off x="420688" y="1601788"/>
            <a:ext cx="8294687" cy="427513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 sz="2400" b="1" dirty="0" smtClean="0">
                <a:latin typeface="Calibri" charset="0"/>
              </a:rPr>
              <a:t>Goals:</a:t>
            </a:r>
            <a:endParaRPr lang="en-GB" sz="2400" b="1" dirty="0">
              <a:latin typeface="Calibri" charset="0"/>
            </a:endParaRPr>
          </a:p>
          <a:p>
            <a:pPr lvl="1"/>
            <a:r>
              <a:rPr lang="en-GB" sz="2000" dirty="0">
                <a:latin typeface="Calibri" charset="0"/>
              </a:rPr>
              <a:t>analysis of possible technical solutions with regard of possible usability in field monitoring and status documentation of CRP/GRP </a:t>
            </a:r>
            <a:r>
              <a:rPr lang="en-GB" sz="2000" dirty="0" smtClean="0">
                <a:latin typeface="Calibri" charset="0"/>
              </a:rPr>
              <a:t>objects</a:t>
            </a:r>
          </a:p>
          <a:p>
            <a:pPr marL="457200" lvl="1" indent="0">
              <a:buNone/>
            </a:pPr>
            <a:endParaRPr lang="en-GB" sz="2000" dirty="0" smtClean="0">
              <a:latin typeface="Calibri" charset="0"/>
            </a:endParaRPr>
          </a:p>
          <a:p>
            <a:pPr lvl="1"/>
            <a:r>
              <a:rPr lang="en-GB" sz="2000" dirty="0" smtClean="0">
                <a:solidFill>
                  <a:srgbClr val="660066"/>
                </a:solidFill>
                <a:latin typeface="Calibri" charset="0"/>
              </a:rPr>
              <a:t>BUT: further investigation an d research necessary! </a:t>
            </a:r>
          </a:p>
          <a:p>
            <a:pPr lvl="1"/>
            <a:endParaRPr lang="en-GB" sz="2000" dirty="0" smtClean="0">
              <a:solidFill>
                <a:srgbClr val="660066"/>
              </a:solidFill>
              <a:latin typeface="Calibri" charset="0"/>
            </a:endParaRPr>
          </a:p>
          <a:p>
            <a:pPr lvl="1">
              <a:buFont typeface="Wingdings" charset="0"/>
              <a:buChar char="à"/>
            </a:pPr>
            <a:r>
              <a:rPr lang="en-GB" sz="2000" dirty="0" smtClean="0">
                <a:latin typeface="Calibri" charset="0"/>
              </a:rPr>
              <a:t>Especially: 	Production of test parts.</a:t>
            </a:r>
          </a:p>
          <a:p>
            <a:pPr lvl="1">
              <a:buFont typeface="Wingdings" charset="0"/>
              <a:buChar char="à"/>
            </a:pPr>
            <a:r>
              <a:rPr lang="en-GB" sz="2000" dirty="0" smtClean="0">
                <a:latin typeface="Calibri" charset="0"/>
              </a:rPr>
              <a:t>And also: 		Systematic analysis of usability during complete 			lifetime of a product.</a:t>
            </a:r>
          </a:p>
          <a:p>
            <a:pPr lvl="1">
              <a:buFont typeface="Wingdings" charset="0"/>
              <a:buChar char="à"/>
            </a:pPr>
            <a:endParaRPr lang="en-GB" sz="2000" dirty="0">
              <a:latin typeface="Calibri" charset="0"/>
            </a:endParaRPr>
          </a:p>
          <a:p>
            <a:pPr marL="457200" lvl="1" indent="0">
              <a:buNone/>
            </a:pPr>
            <a:r>
              <a:rPr lang="en-GB" sz="2000" dirty="0" smtClean="0">
                <a:latin typeface="Calibri" charset="0"/>
              </a:rPr>
              <a:t>To be continued!</a:t>
            </a:r>
            <a:endParaRPr lang="de-DE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A3D937A-AD58-4341-A8FA-8414B408460E}" type="slidenum">
              <a:rPr lang="en-GB">
                <a:solidFill>
                  <a:srgbClr val="898989"/>
                </a:solidFill>
              </a:rPr>
              <a:pPr eaLnBrk="1" hangingPunct="1"/>
              <a:t>26</a:t>
            </a:fld>
            <a:endParaRPr lang="en-GB">
              <a:solidFill>
                <a:srgbClr val="898989"/>
              </a:solidFill>
            </a:endParaRP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8244408" y="2348880"/>
            <a:ext cx="57606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de-DE" sz="3600" b="1" dirty="0">
                <a:solidFill>
                  <a:srgbClr val="00B050"/>
                </a:solidFill>
                <a:sym typeface="Wingdings" charset="0"/>
              </a:rPr>
              <a:t></a:t>
            </a:r>
            <a:endParaRPr lang="de-DE" sz="36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0354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Calibri" charset="0"/>
              </a:rPr>
              <a:t>Task </a:t>
            </a:r>
            <a:r>
              <a:rPr lang="en-GB" b="1" dirty="0" smtClean="0">
                <a:latin typeface="Calibri" charset="0"/>
              </a:rPr>
              <a:t>2.5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b="1" dirty="0" smtClean="0"/>
              <a:t>Title:  </a:t>
            </a:r>
            <a:r>
              <a:rPr lang="en-GB" sz="2400" dirty="0" smtClean="0"/>
              <a:t>Conceptual development of experimental set-up for all sensors and application requirements</a:t>
            </a:r>
          </a:p>
          <a:p>
            <a:pPr>
              <a:spcAft>
                <a:spcPts val="600"/>
              </a:spcAft>
            </a:pPr>
            <a:r>
              <a:rPr lang="en-GB" sz="2400" b="1" dirty="0" smtClean="0">
                <a:latin typeface="Calibri" charset="0"/>
              </a:rPr>
              <a:t>Task </a:t>
            </a:r>
            <a:r>
              <a:rPr lang="en-GB" sz="2400" b="1" dirty="0">
                <a:latin typeface="Calibri" charset="0"/>
              </a:rPr>
              <a:t>Leader: </a:t>
            </a:r>
            <a:r>
              <a:rPr lang="en-GB" sz="2400" dirty="0">
                <a:latin typeface="Calibri" charset="0"/>
              </a:rPr>
              <a:t>STW</a:t>
            </a:r>
          </a:p>
          <a:p>
            <a:pPr>
              <a:spcAft>
                <a:spcPts val="600"/>
              </a:spcAft>
            </a:pPr>
            <a:r>
              <a:rPr lang="en-GB" sz="2400" b="1" dirty="0">
                <a:latin typeface="Calibri" charset="0"/>
              </a:rPr>
              <a:t>Goals:</a:t>
            </a:r>
          </a:p>
          <a:p>
            <a:pPr lvl="1"/>
            <a:r>
              <a:rPr lang="en-GB" sz="2000" dirty="0">
                <a:latin typeface="Calibri" charset="0"/>
              </a:rPr>
              <a:t> </a:t>
            </a:r>
            <a:r>
              <a:rPr lang="en-GB" sz="2000" dirty="0" smtClean="0">
                <a:latin typeface="Calibri" charset="0"/>
              </a:rPr>
              <a:t>conceptual definition of multi-sensor equipment</a:t>
            </a:r>
            <a:endParaRPr lang="de-DE" sz="2400" dirty="0" smtClean="0"/>
          </a:p>
          <a:p>
            <a:endParaRPr lang="de-DE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8BB58A-700A-4284-8B97-3237595C5214}" type="slidenum">
              <a:rPr lang="en-GB" smtClean="0"/>
              <a:pPr>
                <a:defRPr/>
              </a:pPr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83866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Task 2.5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0688" y="1601788"/>
            <a:ext cx="3647256" cy="4275137"/>
          </a:xfrm>
        </p:spPr>
        <p:txBody>
          <a:bodyPr/>
          <a:lstStyle/>
          <a:p>
            <a:r>
              <a:rPr lang="en-GB" sz="2400" dirty="0" smtClean="0"/>
              <a:t>Conceptual hardware set-up </a:t>
            </a:r>
            <a:r>
              <a:rPr lang="en-GB" sz="2400" dirty="0" smtClean="0">
                <a:solidFill>
                  <a:srgbClr val="0000FF"/>
                </a:solidFill>
              </a:rPr>
              <a:t>dark field / CT </a:t>
            </a:r>
            <a:r>
              <a:rPr lang="en-GB" sz="2400" dirty="0" smtClean="0"/>
              <a:t>at </a:t>
            </a:r>
            <a:r>
              <a:rPr lang="en-GB" sz="2400" b="1" dirty="0" smtClean="0"/>
              <a:t>EMPA</a:t>
            </a:r>
            <a:endParaRPr lang="en-GB" sz="2400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8BB58A-700A-4284-8B97-3237595C5214}" type="slidenum">
              <a:rPr lang="en-GB" smtClean="0"/>
              <a:pPr>
                <a:defRPr/>
              </a:pPr>
              <a:t>28</a:t>
            </a:fld>
            <a:endParaRPr lang="en-GB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1700808"/>
            <a:ext cx="4671616" cy="3503712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5301208"/>
            <a:ext cx="5440469" cy="58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829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Task 2.5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3528" y="1556792"/>
            <a:ext cx="3647256" cy="4275137"/>
          </a:xfrm>
        </p:spPr>
        <p:txBody>
          <a:bodyPr/>
          <a:lstStyle/>
          <a:p>
            <a:r>
              <a:rPr lang="en-GB" sz="2400" dirty="0" smtClean="0"/>
              <a:t>Conceptual hardware set-up </a:t>
            </a:r>
            <a:r>
              <a:rPr lang="en-GB" sz="2400" dirty="0" smtClean="0">
                <a:solidFill>
                  <a:srgbClr val="0000FF"/>
                </a:solidFill>
              </a:rPr>
              <a:t>thermography</a:t>
            </a:r>
            <a:r>
              <a:rPr lang="en-GB" sz="2400" dirty="0" smtClean="0"/>
              <a:t> at </a:t>
            </a:r>
            <a:r>
              <a:rPr lang="en-GB" sz="2400" b="1" dirty="0" smtClean="0"/>
              <a:t>Winterthur Instruments</a:t>
            </a:r>
            <a:endParaRPr lang="en-GB" sz="2400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8BB58A-700A-4284-8B97-3237595C5214}" type="slidenum">
              <a:rPr lang="en-GB" smtClean="0"/>
              <a:pPr>
                <a:defRPr/>
              </a:pPr>
              <a:t>29</a:t>
            </a:fld>
            <a:endParaRPr lang="en-GB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 rotWithShape="1">
          <a:blip r:embed="rId2"/>
          <a:srcRect t="10038"/>
          <a:stretch/>
        </p:blipFill>
        <p:spPr>
          <a:xfrm>
            <a:off x="3275856" y="5414211"/>
            <a:ext cx="5700688" cy="367412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2060848"/>
            <a:ext cx="4064000" cy="2971800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3284984"/>
            <a:ext cx="25146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46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 dirty="0" smtClean="0">
                <a:latin typeface="Calibri" charset="0"/>
              </a:rPr>
              <a:t>Task 2.1</a:t>
            </a:r>
            <a:endParaRPr lang="en-GB" sz="3200" b="1" dirty="0">
              <a:latin typeface="Calibri" charset="0"/>
            </a:endParaRPr>
          </a:p>
        </p:txBody>
      </p:sp>
      <p:sp>
        <p:nvSpPr>
          <p:cNvPr id="46083" name="Inhaltsplatzhalter 2"/>
          <p:cNvSpPr>
            <a:spLocks noGrp="1"/>
          </p:cNvSpPr>
          <p:nvPr>
            <p:ph idx="1"/>
          </p:nvPr>
        </p:nvSpPr>
        <p:spPr>
          <a:xfrm>
            <a:off x="420688" y="1601788"/>
            <a:ext cx="8294687" cy="427513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 sz="2400" b="1" dirty="0" smtClean="0">
                <a:latin typeface="Calibri" charset="0"/>
              </a:rPr>
              <a:t>Title: 	</a:t>
            </a:r>
            <a:r>
              <a:rPr lang="de-DE" sz="2400" dirty="0" smtClean="0"/>
              <a:t>Definition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defect</a:t>
            </a:r>
            <a:r>
              <a:rPr lang="de-DE" sz="2400" dirty="0"/>
              <a:t> </a:t>
            </a:r>
            <a:r>
              <a:rPr lang="de-DE" sz="2400" dirty="0" err="1"/>
              <a:t>analysis</a:t>
            </a:r>
            <a:r>
              <a:rPr lang="de-DE" sz="2400" dirty="0"/>
              <a:t>, </a:t>
            </a:r>
            <a:r>
              <a:rPr lang="de-DE" sz="2400" dirty="0" smtClean="0"/>
              <a:t>					material </a:t>
            </a:r>
            <a:r>
              <a:rPr lang="de-DE" sz="2400" dirty="0" err="1"/>
              <a:t>parameter</a:t>
            </a:r>
            <a:r>
              <a:rPr lang="de-DE" sz="2400" dirty="0"/>
              <a:t> </a:t>
            </a:r>
            <a:r>
              <a:rPr lang="de-DE" sz="2400" dirty="0" err="1"/>
              <a:t>acquisition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qualification</a:t>
            </a:r>
            <a:r>
              <a:rPr lang="de-DE" sz="2400" dirty="0"/>
              <a:t> </a:t>
            </a:r>
            <a:endParaRPr lang="en-GB" sz="2400" dirty="0" smtClean="0">
              <a:latin typeface="Calibri" charset="0"/>
            </a:endParaRPr>
          </a:p>
          <a:p>
            <a:pPr>
              <a:spcAft>
                <a:spcPts val="600"/>
              </a:spcAft>
            </a:pPr>
            <a:r>
              <a:rPr lang="en-GB" sz="2400" b="1" dirty="0" smtClean="0">
                <a:latin typeface="Calibri" charset="0"/>
              </a:rPr>
              <a:t>Task Leader: </a:t>
            </a:r>
            <a:r>
              <a:rPr lang="en-GB" sz="2400" dirty="0" smtClean="0">
                <a:latin typeface="Calibri" charset="0"/>
              </a:rPr>
              <a:t>EMPA</a:t>
            </a:r>
            <a:endParaRPr lang="en-GB" sz="2400" dirty="0">
              <a:latin typeface="Calibri" charset="0"/>
            </a:endParaRPr>
          </a:p>
          <a:p>
            <a:pPr>
              <a:spcAft>
                <a:spcPts val="600"/>
              </a:spcAft>
            </a:pPr>
            <a:r>
              <a:rPr lang="en-GB" sz="2400" b="1" dirty="0" smtClean="0">
                <a:latin typeface="Calibri" charset="0"/>
              </a:rPr>
              <a:t>Goals:</a:t>
            </a:r>
            <a:endParaRPr lang="en-GB" sz="2400" b="1" dirty="0">
              <a:latin typeface="Calibri" charset="0"/>
            </a:endParaRPr>
          </a:p>
          <a:p>
            <a:pPr lvl="1"/>
            <a:r>
              <a:rPr lang="en-GB" sz="2000" dirty="0" smtClean="0">
                <a:latin typeface="Calibri" charset="0"/>
              </a:rPr>
              <a:t>Analysis of different kinds of defects</a:t>
            </a:r>
          </a:p>
          <a:p>
            <a:pPr lvl="1"/>
            <a:r>
              <a:rPr lang="en-GB" sz="2000" dirty="0" smtClean="0">
                <a:latin typeface="Calibri" charset="0"/>
              </a:rPr>
              <a:t>Categorisation of defects</a:t>
            </a:r>
          </a:p>
          <a:p>
            <a:pPr lvl="1"/>
            <a:r>
              <a:rPr lang="en-GB" sz="2000" dirty="0" smtClean="0">
                <a:latin typeface="Calibri" charset="0"/>
              </a:rPr>
              <a:t>Qualification of defects</a:t>
            </a:r>
            <a:endParaRPr lang="en-GB" sz="2000" dirty="0">
              <a:latin typeface="Calibri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A3D937A-AD58-4341-A8FA-8414B408460E}" type="slidenum">
              <a:rPr lang="en-GB">
                <a:solidFill>
                  <a:srgbClr val="898989"/>
                </a:solidFill>
              </a:rPr>
              <a:pPr eaLnBrk="1" hangingPunct="1"/>
              <a:t>3</a:t>
            </a:fld>
            <a:endParaRPr lang="en-GB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436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Task 2.5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3528" y="1556792"/>
            <a:ext cx="3647256" cy="4275137"/>
          </a:xfrm>
        </p:spPr>
        <p:txBody>
          <a:bodyPr/>
          <a:lstStyle/>
          <a:p>
            <a:r>
              <a:rPr lang="en-GB" sz="2400" dirty="0" smtClean="0"/>
              <a:t>Conceptual hardware set-up </a:t>
            </a:r>
            <a:r>
              <a:rPr lang="en-GB" sz="2400" dirty="0" smtClean="0">
                <a:solidFill>
                  <a:srgbClr val="0000FF"/>
                </a:solidFill>
              </a:rPr>
              <a:t>CT </a:t>
            </a:r>
            <a:r>
              <a:rPr lang="en-GB" sz="2400" dirty="0" smtClean="0"/>
              <a:t>at </a:t>
            </a:r>
            <a:r>
              <a:rPr lang="en-GB" sz="2400" b="1" dirty="0" err="1" smtClean="0"/>
              <a:t>Rayscan</a:t>
            </a:r>
            <a:endParaRPr lang="en-GB" sz="2400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8BB58A-700A-4284-8B97-3237595C5214}" type="slidenum">
              <a:rPr lang="en-GB" smtClean="0"/>
              <a:pPr>
                <a:defRPr/>
              </a:pPr>
              <a:t>30</a:t>
            </a:fld>
            <a:endParaRPr lang="en-GB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1628800"/>
            <a:ext cx="5279380" cy="3465740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411" y="5373216"/>
            <a:ext cx="5605760" cy="418723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2780928"/>
            <a:ext cx="2480718" cy="263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5574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Task 2.5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3528" y="1556792"/>
            <a:ext cx="3647256" cy="4275137"/>
          </a:xfrm>
        </p:spPr>
        <p:txBody>
          <a:bodyPr/>
          <a:lstStyle/>
          <a:p>
            <a:r>
              <a:rPr lang="en-GB" sz="2400" dirty="0" smtClean="0"/>
              <a:t>Conceptual hardware set-up </a:t>
            </a:r>
            <a:r>
              <a:rPr lang="en-GB" sz="2400" dirty="0" smtClean="0">
                <a:solidFill>
                  <a:srgbClr val="0000FF"/>
                </a:solidFill>
              </a:rPr>
              <a:t>ultrasonic </a:t>
            </a:r>
            <a:r>
              <a:rPr lang="en-GB" sz="2400" dirty="0" smtClean="0"/>
              <a:t>at </a:t>
            </a:r>
            <a:r>
              <a:rPr lang="en-GB" sz="2400" b="1" dirty="0" err="1" smtClean="0"/>
              <a:t>Sonotec</a:t>
            </a:r>
            <a:endParaRPr lang="en-GB" sz="2400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8BB58A-700A-4284-8B97-3237595C5214}" type="slidenum">
              <a:rPr lang="en-GB" smtClean="0"/>
              <a:pPr>
                <a:defRPr/>
              </a:pPr>
              <a:t>31</a:t>
            </a:fld>
            <a:endParaRPr lang="en-GB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2348880"/>
            <a:ext cx="3502504" cy="3384376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429000"/>
            <a:ext cx="3661551" cy="1646932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5373216"/>
            <a:ext cx="4724524" cy="446464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7944" y="1844824"/>
            <a:ext cx="4890244" cy="40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836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Task 2.5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0688" y="1601788"/>
            <a:ext cx="3647256" cy="4275137"/>
          </a:xfrm>
        </p:spPr>
        <p:txBody>
          <a:bodyPr/>
          <a:lstStyle/>
          <a:p>
            <a:r>
              <a:rPr lang="en-GB" dirty="0" smtClean="0"/>
              <a:t>Conceptual software set-up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pPr marL="0" indent="0">
              <a:buNone/>
            </a:pPr>
            <a:r>
              <a:rPr lang="en-GB" sz="2400" dirty="0" smtClean="0">
                <a:sym typeface="Wingdings"/>
              </a:rPr>
              <a:t> </a:t>
            </a:r>
            <a:r>
              <a:rPr lang="en-GB" sz="2400" dirty="0" smtClean="0"/>
              <a:t>Details will be presented in WP3</a:t>
            </a:r>
            <a:endParaRPr lang="en-GB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8BB58A-700A-4284-8B97-3237595C5214}" type="slidenum">
              <a:rPr lang="en-GB" smtClean="0"/>
              <a:pPr>
                <a:defRPr/>
              </a:pPr>
              <a:t>32</a:t>
            </a:fld>
            <a:endParaRPr lang="en-GB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1628800"/>
            <a:ext cx="5130473" cy="3898536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5589240"/>
            <a:ext cx="4503316" cy="25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976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 smtClean="0">
                <a:latin typeface="Calibri" charset="0"/>
              </a:rPr>
              <a:t>WP 2: Conclusion</a:t>
            </a:r>
            <a:endParaRPr lang="en-GB" sz="3200" dirty="0">
              <a:latin typeface="Calibri" charset="0"/>
            </a:endParaRPr>
          </a:p>
        </p:txBody>
      </p:sp>
      <p:sp>
        <p:nvSpPr>
          <p:cNvPr id="57347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528775"/>
              </a:buClr>
            </a:pPr>
            <a:r>
              <a:rPr lang="en-GB" sz="2400" b="1" dirty="0" smtClean="0"/>
              <a:t>Did we reach the objectives of our </a:t>
            </a:r>
            <a:r>
              <a:rPr lang="en-GB" sz="2400" b="1" dirty="0" err="1" smtClean="0"/>
              <a:t>Workpackage</a:t>
            </a:r>
            <a:r>
              <a:rPr lang="en-GB" sz="2400" b="1" dirty="0" smtClean="0"/>
              <a:t>?</a:t>
            </a:r>
            <a:endParaRPr lang="en-GB" sz="2400" b="1" dirty="0"/>
          </a:p>
          <a:p>
            <a:pPr>
              <a:buClr>
                <a:srgbClr val="528775"/>
              </a:buClr>
            </a:pPr>
            <a:endParaRPr lang="en-GB" sz="1800" dirty="0"/>
          </a:p>
          <a:p>
            <a:pPr>
              <a:lnSpc>
                <a:spcPct val="130000"/>
              </a:lnSpc>
              <a:buFont typeface="+mj-lt"/>
              <a:buAutoNum type="alphaLcParenR"/>
            </a:pPr>
            <a:r>
              <a:rPr lang="en-GB" sz="1800" dirty="0"/>
              <a:t>Relevant </a:t>
            </a:r>
            <a:r>
              <a:rPr lang="en-GB" sz="1800" dirty="0">
                <a:solidFill>
                  <a:srgbClr val="0000FF"/>
                </a:solidFill>
              </a:rPr>
              <a:t>defect parameters </a:t>
            </a:r>
            <a:r>
              <a:rPr lang="en-GB" sz="1800" dirty="0"/>
              <a:t>are identified</a:t>
            </a:r>
          </a:p>
          <a:p>
            <a:pPr>
              <a:lnSpc>
                <a:spcPct val="130000"/>
              </a:lnSpc>
              <a:buFont typeface="+mj-lt"/>
              <a:buAutoNum type="alphaLcParenR"/>
            </a:pPr>
            <a:r>
              <a:rPr lang="en-GB" sz="1800" dirty="0"/>
              <a:t>Reliable methods to insert </a:t>
            </a:r>
            <a:r>
              <a:rPr lang="en-GB" sz="1800" dirty="0">
                <a:solidFill>
                  <a:srgbClr val="0000FF"/>
                </a:solidFill>
              </a:rPr>
              <a:t>defined defect structures </a:t>
            </a:r>
            <a:r>
              <a:rPr lang="en-GB" sz="1800" dirty="0"/>
              <a:t>into glass- and carbon-fibre materials have been implemented</a:t>
            </a:r>
          </a:p>
          <a:p>
            <a:pPr>
              <a:lnSpc>
                <a:spcPct val="130000"/>
              </a:lnSpc>
              <a:buFont typeface="+mj-lt"/>
              <a:buAutoNum type="alphaLcParenR"/>
            </a:pPr>
            <a:r>
              <a:rPr lang="en-GB" sz="1800" dirty="0">
                <a:solidFill>
                  <a:srgbClr val="0000FF"/>
                </a:solidFill>
              </a:rPr>
              <a:t>Test samples </a:t>
            </a:r>
            <a:r>
              <a:rPr lang="en-GB" sz="1800" dirty="0"/>
              <a:t>have been designed and produced</a:t>
            </a:r>
          </a:p>
          <a:p>
            <a:pPr>
              <a:lnSpc>
                <a:spcPct val="130000"/>
              </a:lnSpc>
              <a:buFont typeface="+mj-lt"/>
              <a:buAutoNum type="alphaLcParenR"/>
            </a:pPr>
            <a:r>
              <a:rPr lang="en-GB" sz="1800" dirty="0">
                <a:solidFill>
                  <a:srgbClr val="0000FF"/>
                </a:solidFill>
              </a:rPr>
              <a:t>Testing methods </a:t>
            </a:r>
            <a:r>
              <a:rPr lang="en-GB" sz="1800" dirty="0"/>
              <a:t>to recognize artificial defect structures have been established</a:t>
            </a:r>
          </a:p>
          <a:p>
            <a:pPr>
              <a:lnSpc>
                <a:spcPct val="130000"/>
              </a:lnSpc>
              <a:buFont typeface="+mj-lt"/>
              <a:buAutoNum type="alphaLcParenR"/>
            </a:pPr>
            <a:r>
              <a:rPr lang="en-GB" sz="1800" dirty="0">
                <a:solidFill>
                  <a:srgbClr val="0000FF"/>
                </a:solidFill>
              </a:rPr>
              <a:t>Qualification method </a:t>
            </a:r>
            <a:r>
              <a:rPr lang="en-GB" sz="1800" dirty="0"/>
              <a:t>has been developed to classify defects properly and reliable</a:t>
            </a:r>
          </a:p>
          <a:p>
            <a:pPr>
              <a:lnSpc>
                <a:spcPct val="130000"/>
              </a:lnSpc>
              <a:buFont typeface="+mj-lt"/>
              <a:buAutoNum type="alphaLcParenR"/>
            </a:pPr>
            <a:r>
              <a:rPr lang="en-GB" sz="1800" dirty="0"/>
              <a:t>Concept of </a:t>
            </a:r>
            <a:r>
              <a:rPr lang="en-GB" sz="1800" dirty="0">
                <a:solidFill>
                  <a:srgbClr val="0000FF"/>
                </a:solidFill>
              </a:rPr>
              <a:t>experimental set-up </a:t>
            </a:r>
            <a:r>
              <a:rPr lang="en-GB" sz="1800" dirty="0"/>
              <a:t>for multi sensor analysis has been developed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06BE028-A682-D44F-9E8B-7FF227218ACD}" type="slidenum">
              <a:rPr lang="en-GB">
                <a:solidFill>
                  <a:srgbClr val="898989"/>
                </a:solidFill>
              </a:rPr>
              <a:pPr eaLnBrk="1" hangingPunct="1"/>
              <a:t>33</a:t>
            </a:fld>
            <a:endParaRPr lang="en-GB">
              <a:solidFill>
                <a:srgbClr val="898989"/>
              </a:solidFill>
            </a:endParaRPr>
          </a:p>
        </p:txBody>
      </p:sp>
      <p:sp>
        <p:nvSpPr>
          <p:cNvPr id="6" name="Textfeld 5"/>
          <p:cNvSpPr txBox="1">
            <a:spLocks noChangeArrowheads="1"/>
          </p:cNvSpPr>
          <p:nvPr/>
        </p:nvSpPr>
        <p:spPr bwMode="auto">
          <a:xfrm>
            <a:off x="4067944" y="3068960"/>
            <a:ext cx="57606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de-DE" sz="3600" b="1" dirty="0">
                <a:solidFill>
                  <a:srgbClr val="00B050"/>
                </a:solidFill>
                <a:sym typeface="Wingdings" charset="0"/>
              </a:rPr>
              <a:t></a:t>
            </a:r>
            <a:endParaRPr lang="de-DE" sz="3600" b="1" dirty="0">
              <a:solidFill>
                <a:srgbClr val="00B050"/>
              </a:solidFill>
            </a:endParaRPr>
          </a:p>
        </p:txBody>
      </p:sp>
      <p:sp>
        <p:nvSpPr>
          <p:cNvPr id="7" name="Textfeld 6"/>
          <p:cNvSpPr txBox="1">
            <a:spLocks noChangeArrowheads="1"/>
          </p:cNvSpPr>
          <p:nvPr/>
        </p:nvSpPr>
        <p:spPr bwMode="auto">
          <a:xfrm>
            <a:off x="4860032" y="2204864"/>
            <a:ext cx="57606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de-DE" sz="3600" b="1" dirty="0">
                <a:solidFill>
                  <a:srgbClr val="00B050"/>
                </a:solidFill>
                <a:sym typeface="Wingdings" charset="0"/>
              </a:rPr>
              <a:t></a:t>
            </a:r>
            <a:endParaRPr lang="de-DE" sz="3600" b="1" dirty="0">
              <a:solidFill>
                <a:srgbClr val="00B050"/>
              </a:solidFill>
            </a:endParaRPr>
          </a:p>
        </p:txBody>
      </p:sp>
      <p:sp>
        <p:nvSpPr>
          <p:cNvPr id="8" name="Textfeld 7"/>
          <p:cNvSpPr txBox="1">
            <a:spLocks noChangeArrowheads="1"/>
          </p:cNvSpPr>
          <p:nvPr/>
        </p:nvSpPr>
        <p:spPr bwMode="auto">
          <a:xfrm>
            <a:off x="8172400" y="3861048"/>
            <a:ext cx="57606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de-DE" sz="3600" b="1" dirty="0">
                <a:solidFill>
                  <a:srgbClr val="00B050"/>
                </a:solidFill>
                <a:sym typeface="Wingdings" charset="0"/>
              </a:rPr>
              <a:t></a:t>
            </a:r>
            <a:endParaRPr lang="de-DE" sz="3600" b="1" dirty="0">
              <a:solidFill>
                <a:srgbClr val="00B050"/>
              </a:solidFill>
            </a:endParaRPr>
          </a:p>
        </p:txBody>
      </p:sp>
      <p:sp>
        <p:nvSpPr>
          <p:cNvPr id="9" name="Textfeld 8"/>
          <p:cNvSpPr txBox="1">
            <a:spLocks noChangeArrowheads="1"/>
          </p:cNvSpPr>
          <p:nvPr/>
        </p:nvSpPr>
        <p:spPr bwMode="auto">
          <a:xfrm>
            <a:off x="5364088" y="3429000"/>
            <a:ext cx="57606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de-DE" sz="3600" b="1" dirty="0">
                <a:solidFill>
                  <a:srgbClr val="00B050"/>
                </a:solidFill>
                <a:sym typeface="Wingdings" charset="0"/>
              </a:rPr>
              <a:t></a:t>
            </a:r>
            <a:endParaRPr lang="de-DE" sz="3600" b="1" dirty="0">
              <a:solidFill>
                <a:srgbClr val="00B050"/>
              </a:solidFill>
            </a:endParaRPr>
          </a:p>
        </p:txBody>
      </p:sp>
      <p:sp>
        <p:nvSpPr>
          <p:cNvPr id="10" name="Textfeld 9"/>
          <p:cNvSpPr txBox="1">
            <a:spLocks noChangeArrowheads="1"/>
          </p:cNvSpPr>
          <p:nvPr/>
        </p:nvSpPr>
        <p:spPr bwMode="auto">
          <a:xfrm>
            <a:off x="8028384" y="4725144"/>
            <a:ext cx="57606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de-DE" sz="3600" b="1" dirty="0">
                <a:solidFill>
                  <a:srgbClr val="00B050"/>
                </a:solidFill>
                <a:sym typeface="Wingdings" charset="0"/>
              </a:rPr>
              <a:t></a:t>
            </a:r>
            <a:endParaRPr lang="de-DE" sz="3600" b="1" dirty="0">
              <a:solidFill>
                <a:srgbClr val="00B050"/>
              </a:solidFill>
            </a:endParaRPr>
          </a:p>
        </p:txBody>
      </p:sp>
      <p:sp>
        <p:nvSpPr>
          <p:cNvPr id="11" name="Textfeld 10"/>
          <p:cNvSpPr txBox="1">
            <a:spLocks noChangeArrowheads="1"/>
          </p:cNvSpPr>
          <p:nvPr/>
        </p:nvSpPr>
        <p:spPr bwMode="auto">
          <a:xfrm>
            <a:off x="8460432" y="4293096"/>
            <a:ext cx="57606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de-DE" sz="3600" b="1" dirty="0">
                <a:solidFill>
                  <a:srgbClr val="00B050"/>
                </a:solidFill>
                <a:sym typeface="Wingdings" charset="0"/>
              </a:rPr>
              <a:t></a:t>
            </a:r>
            <a:endParaRPr lang="de-DE" sz="36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3720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Calibri" charset="0"/>
              </a:rPr>
              <a:t>Task 2.1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 smtClean="0"/>
              <a:t>Analysis of different kinds of defects (examples) ... using ultrasonic</a:t>
            </a:r>
            <a:endParaRPr lang="en-GB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8BB58A-700A-4284-8B97-3237595C5214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132856"/>
            <a:ext cx="6223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682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Calibri" charset="0"/>
              </a:rPr>
              <a:t>Task 2.1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>
                <a:solidFill>
                  <a:prstClr val="black"/>
                </a:solidFill>
              </a:rPr>
              <a:t>Analysis </a:t>
            </a:r>
            <a:r>
              <a:rPr lang="de-DE" sz="2000" dirty="0" err="1" smtClean="0">
                <a:solidFill>
                  <a:prstClr val="black"/>
                </a:solidFill>
              </a:rPr>
              <a:t>of</a:t>
            </a:r>
            <a:r>
              <a:rPr lang="de-DE" sz="2000" dirty="0" smtClean="0">
                <a:solidFill>
                  <a:prstClr val="black"/>
                </a:solidFill>
              </a:rPr>
              <a:t> different </a:t>
            </a:r>
            <a:r>
              <a:rPr lang="de-DE" sz="2000" dirty="0" err="1" smtClean="0">
                <a:solidFill>
                  <a:prstClr val="black"/>
                </a:solidFill>
              </a:rPr>
              <a:t>kinds</a:t>
            </a:r>
            <a:r>
              <a:rPr lang="de-DE" sz="2000" dirty="0" smtClean="0">
                <a:solidFill>
                  <a:prstClr val="black"/>
                </a:solidFill>
              </a:rPr>
              <a:t> </a:t>
            </a:r>
            <a:r>
              <a:rPr lang="de-DE" sz="2000" dirty="0" err="1" smtClean="0">
                <a:solidFill>
                  <a:prstClr val="black"/>
                </a:solidFill>
              </a:rPr>
              <a:t>of</a:t>
            </a:r>
            <a:r>
              <a:rPr lang="de-DE" sz="2000" dirty="0" smtClean="0">
                <a:solidFill>
                  <a:prstClr val="black"/>
                </a:solidFill>
              </a:rPr>
              <a:t> </a:t>
            </a:r>
            <a:r>
              <a:rPr lang="de-DE" sz="2000" dirty="0" err="1" smtClean="0">
                <a:solidFill>
                  <a:prstClr val="black"/>
                </a:solidFill>
              </a:rPr>
              <a:t>defects</a:t>
            </a:r>
            <a:r>
              <a:rPr lang="de-DE" sz="2000" dirty="0" smtClean="0">
                <a:solidFill>
                  <a:prstClr val="black"/>
                </a:solidFill>
              </a:rPr>
              <a:t> (</a:t>
            </a:r>
            <a:r>
              <a:rPr lang="de-DE" sz="2000" dirty="0" err="1" smtClean="0">
                <a:solidFill>
                  <a:prstClr val="black"/>
                </a:solidFill>
              </a:rPr>
              <a:t>examples</a:t>
            </a:r>
            <a:r>
              <a:rPr lang="de-DE" sz="2000" dirty="0" smtClean="0">
                <a:solidFill>
                  <a:prstClr val="black"/>
                </a:solidFill>
              </a:rPr>
              <a:t>)</a:t>
            </a:r>
            <a:r>
              <a:rPr lang="de-DE" sz="2000" dirty="0"/>
              <a:t> ... </a:t>
            </a:r>
            <a:r>
              <a:rPr lang="de-DE" sz="2000" dirty="0" err="1" smtClean="0"/>
              <a:t>using</a:t>
            </a:r>
            <a:r>
              <a:rPr lang="de-DE" sz="2000" dirty="0" smtClean="0"/>
              <a:t> </a:t>
            </a:r>
            <a:r>
              <a:rPr lang="de-DE" sz="2000" dirty="0" err="1" smtClean="0"/>
              <a:t>thermography</a:t>
            </a: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8BB58A-700A-4284-8B97-3237595C5214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2060848"/>
            <a:ext cx="5579390" cy="1824484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762560"/>
            <a:ext cx="5184576" cy="218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95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Calibri" charset="0"/>
              </a:rPr>
              <a:t>Task 2.1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z="2000" dirty="0">
                <a:solidFill>
                  <a:prstClr val="black"/>
                </a:solidFill>
              </a:rPr>
              <a:t>Analysis </a:t>
            </a:r>
            <a:r>
              <a:rPr lang="de-DE" sz="2000" dirty="0" err="1">
                <a:solidFill>
                  <a:prstClr val="black"/>
                </a:solidFill>
              </a:rPr>
              <a:t>of</a:t>
            </a:r>
            <a:r>
              <a:rPr lang="de-DE" sz="2000" dirty="0">
                <a:solidFill>
                  <a:prstClr val="black"/>
                </a:solidFill>
              </a:rPr>
              <a:t> different </a:t>
            </a:r>
            <a:r>
              <a:rPr lang="de-DE" sz="2000" dirty="0" err="1">
                <a:solidFill>
                  <a:prstClr val="black"/>
                </a:solidFill>
              </a:rPr>
              <a:t>kinds</a:t>
            </a:r>
            <a:r>
              <a:rPr lang="de-DE" sz="2000" dirty="0">
                <a:solidFill>
                  <a:prstClr val="black"/>
                </a:solidFill>
              </a:rPr>
              <a:t> </a:t>
            </a:r>
            <a:r>
              <a:rPr lang="de-DE" sz="2000" dirty="0" err="1">
                <a:solidFill>
                  <a:prstClr val="black"/>
                </a:solidFill>
              </a:rPr>
              <a:t>of</a:t>
            </a:r>
            <a:r>
              <a:rPr lang="de-DE" sz="2000" dirty="0">
                <a:solidFill>
                  <a:prstClr val="black"/>
                </a:solidFill>
              </a:rPr>
              <a:t> </a:t>
            </a:r>
            <a:r>
              <a:rPr lang="de-DE" sz="2000" dirty="0" err="1">
                <a:solidFill>
                  <a:prstClr val="black"/>
                </a:solidFill>
              </a:rPr>
              <a:t>defects</a:t>
            </a:r>
            <a:r>
              <a:rPr lang="de-DE" sz="2000" dirty="0">
                <a:solidFill>
                  <a:prstClr val="black"/>
                </a:solidFill>
              </a:rPr>
              <a:t> (</a:t>
            </a:r>
            <a:r>
              <a:rPr lang="de-DE" sz="2000" dirty="0" err="1">
                <a:solidFill>
                  <a:prstClr val="black"/>
                </a:solidFill>
              </a:rPr>
              <a:t>examples</a:t>
            </a:r>
            <a:r>
              <a:rPr lang="de-DE" sz="2000" dirty="0" smtClean="0">
                <a:solidFill>
                  <a:prstClr val="black"/>
                </a:solidFill>
              </a:rPr>
              <a:t>) ... </a:t>
            </a:r>
            <a:r>
              <a:rPr lang="de-DE" sz="2000" dirty="0" err="1" smtClean="0">
                <a:solidFill>
                  <a:prstClr val="black"/>
                </a:solidFill>
              </a:rPr>
              <a:t>using</a:t>
            </a:r>
            <a:r>
              <a:rPr lang="de-DE" sz="2000" dirty="0" smtClean="0">
                <a:solidFill>
                  <a:prstClr val="black"/>
                </a:solidFill>
              </a:rPr>
              <a:t> CT</a:t>
            </a:r>
            <a:endParaRPr lang="de-DE" sz="2000" dirty="0">
              <a:solidFill>
                <a:prstClr val="black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8BB58A-700A-4284-8B97-3237595C5214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514" y="3789040"/>
            <a:ext cx="5400600" cy="2157956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060848"/>
            <a:ext cx="4968552" cy="221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56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Calibri" charset="0"/>
              </a:rPr>
              <a:t>Task 2.1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z="2000" dirty="0">
                <a:solidFill>
                  <a:prstClr val="black"/>
                </a:solidFill>
              </a:rPr>
              <a:t>Analysis </a:t>
            </a:r>
            <a:r>
              <a:rPr lang="de-DE" sz="2000" dirty="0" err="1">
                <a:solidFill>
                  <a:prstClr val="black"/>
                </a:solidFill>
              </a:rPr>
              <a:t>of</a:t>
            </a:r>
            <a:r>
              <a:rPr lang="de-DE" sz="2000" dirty="0">
                <a:solidFill>
                  <a:prstClr val="black"/>
                </a:solidFill>
              </a:rPr>
              <a:t> different </a:t>
            </a:r>
            <a:r>
              <a:rPr lang="de-DE" sz="2000" dirty="0" err="1">
                <a:solidFill>
                  <a:prstClr val="black"/>
                </a:solidFill>
              </a:rPr>
              <a:t>kinds</a:t>
            </a:r>
            <a:r>
              <a:rPr lang="de-DE" sz="2000" dirty="0">
                <a:solidFill>
                  <a:prstClr val="black"/>
                </a:solidFill>
              </a:rPr>
              <a:t> </a:t>
            </a:r>
            <a:r>
              <a:rPr lang="de-DE" sz="2000" dirty="0" err="1">
                <a:solidFill>
                  <a:prstClr val="black"/>
                </a:solidFill>
              </a:rPr>
              <a:t>of</a:t>
            </a:r>
            <a:r>
              <a:rPr lang="de-DE" sz="2000" dirty="0">
                <a:solidFill>
                  <a:prstClr val="black"/>
                </a:solidFill>
              </a:rPr>
              <a:t> </a:t>
            </a:r>
            <a:r>
              <a:rPr lang="de-DE" sz="2000" dirty="0" err="1">
                <a:solidFill>
                  <a:prstClr val="black"/>
                </a:solidFill>
              </a:rPr>
              <a:t>defects</a:t>
            </a:r>
            <a:r>
              <a:rPr lang="de-DE" sz="2000" dirty="0">
                <a:solidFill>
                  <a:prstClr val="black"/>
                </a:solidFill>
              </a:rPr>
              <a:t> (</a:t>
            </a:r>
            <a:r>
              <a:rPr lang="de-DE" sz="2000" dirty="0" err="1">
                <a:solidFill>
                  <a:prstClr val="black"/>
                </a:solidFill>
              </a:rPr>
              <a:t>examples</a:t>
            </a:r>
            <a:r>
              <a:rPr lang="de-DE" sz="2000" dirty="0" smtClean="0">
                <a:solidFill>
                  <a:prstClr val="black"/>
                </a:solidFill>
              </a:rPr>
              <a:t>) ... </a:t>
            </a:r>
            <a:r>
              <a:rPr lang="de-DE" sz="2000" dirty="0" err="1" smtClean="0">
                <a:solidFill>
                  <a:prstClr val="black"/>
                </a:solidFill>
              </a:rPr>
              <a:t>using</a:t>
            </a:r>
            <a:r>
              <a:rPr lang="de-DE" sz="2000" dirty="0" smtClean="0">
                <a:solidFill>
                  <a:prstClr val="black"/>
                </a:solidFill>
              </a:rPr>
              <a:t> </a:t>
            </a:r>
            <a:r>
              <a:rPr lang="de-DE" sz="2000" dirty="0" err="1" smtClean="0">
                <a:solidFill>
                  <a:prstClr val="black"/>
                </a:solidFill>
              </a:rPr>
              <a:t>dark</a:t>
            </a:r>
            <a:r>
              <a:rPr lang="de-DE" sz="2000" dirty="0" smtClean="0">
                <a:solidFill>
                  <a:prstClr val="black"/>
                </a:solidFill>
              </a:rPr>
              <a:t> </a:t>
            </a:r>
            <a:r>
              <a:rPr lang="de-DE" sz="2000" dirty="0" err="1" smtClean="0">
                <a:solidFill>
                  <a:prstClr val="black"/>
                </a:solidFill>
              </a:rPr>
              <a:t>field</a:t>
            </a:r>
            <a:endParaRPr lang="de-DE" sz="2000" dirty="0">
              <a:solidFill>
                <a:prstClr val="black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8BB58A-700A-4284-8B97-3237595C5214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636912"/>
            <a:ext cx="6584384" cy="246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10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Calibri" charset="0"/>
              </a:rPr>
              <a:t>Task 2.1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err="1" smtClean="0"/>
              <a:t>Defect</a:t>
            </a:r>
            <a:r>
              <a:rPr lang="de-DE" sz="2000" dirty="0" smtClean="0"/>
              <a:t> </a:t>
            </a:r>
            <a:r>
              <a:rPr lang="de-DE" sz="2000" dirty="0" err="1" smtClean="0"/>
              <a:t>Structure</a:t>
            </a:r>
            <a:r>
              <a:rPr lang="de-DE" sz="2000" dirty="0" smtClean="0"/>
              <a:t> </a:t>
            </a:r>
            <a:r>
              <a:rPr lang="de-DE" sz="2000" dirty="0" err="1" smtClean="0"/>
              <a:t>Qualification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Characterization</a:t>
            </a:r>
            <a:r>
              <a:rPr lang="de-DE" sz="2000" dirty="0" smtClean="0"/>
              <a:t> </a:t>
            </a:r>
            <a:r>
              <a:rPr lang="de-DE" sz="2000" dirty="0" err="1" smtClean="0"/>
              <a:t>Method</a:t>
            </a:r>
            <a:r>
              <a:rPr lang="de-DE" sz="2000" dirty="0" smtClean="0"/>
              <a:t> Matrix</a:t>
            </a: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8BB58A-700A-4284-8B97-3237595C5214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276872"/>
            <a:ext cx="7946525" cy="351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77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 dirty="0" smtClean="0">
                <a:latin typeface="Calibri" charset="0"/>
              </a:rPr>
              <a:t>Task 2.1: Did we reach our goals?</a:t>
            </a:r>
            <a:endParaRPr lang="en-GB" sz="3200" b="1" dirty="0">
              <a:latin typeface="Calibri" charset="0"/>
            </a:endParaRPr>
          </a:p>
        </p:txBody>
      </p:sp>
      <p:sp>
        <p:nvSpPr>
          <p:cNvPr id="46083" name="Inhaltsplatzhalter 2"/>
          <p:cNvSpPr>
            <a:spLocks noGrp="1"/>
          </p:cNvSpPr>
          <p:nvPr>
            <p:ph idx="1"/>
          </p:nvPr>
        </p:nvSpPr>
        <p:spPr>
          <a:xfrm>
            <a:off x="420688" y="1601788"/>
            <a:ext cx="8294687" cy="427513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 sz="2400" b="1" dirty="0" smtClean="0">
                <a:latin typeface="Calibri" charset="0"/>
              </a:rPr>
              <a:t>Goals:</a:t>
            </a:r>
            <a:endParaRPr lang="en-GB" sz="2400" b="1" dirty="0">
              <a:latin typeface="Calibri" charset="0"/>
            </a:endParaRPr>
          </a:p>
          <a:p>
            <a:pPr lvl="1"/>
            <a:r>
              <a:rPr lang="en-GB" sz="2000" dirty="0" smtClean="0">
                <a:latin typeface="Calibri" charset="0"/>
              </a:rPr>
              <a:t>Analysis of different kinds of defects</a:t>
            </a:r>
          </a:p>
          <a:p>
            <a:pPr lvl="1"/>
            <a:r>
              <a:rPr lang="en-GB" sz="2000" dirty="0" smtClean="0">
                <a:latin typeface="Calibri" charset="0"/>
              </a:rPr>
              <a:t>Categorisation of defects</a:t>
            </a:r>
          </a:p>
          <a:p>
            <a:pPr lvl="1"/>
            <a:r>
              <a:rPr lang="en-GB" sz="2000" dirty="0" smtClean="0">
                <a:latin typeface="Calibri" charset="0"/>
              </a:rPr>
              <a:t>Qualification of defects</a:t>
            </a:r>
            <a:endParaRPr lang="en-GB" sz="2000" dirty="0">
              <a:latin typeface="Calibri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A3D937A-AD58-4341-A8FA-8414B408460E}" type="slidenum">
              <a:rPr lang="en-GB">
                <a:solidFill>
                  <a:srgbClr val="898989"/>
                </a:solidFill>
              </a:rPr>
              <a:pPr eaLnBrk="1" hangingPunct="1"/>
              <a:t>9</a:t>
            </a:fld>
            <a:endParaRPr lang="en-GB">
              <a:solidFill>
                <a:srgbClr val="898989"/>
              </a:solidFill>
            </a:endParaRPr>
          </a:p>
        </p:txBody>
      </p:sp>
      <p:sp>
        <p:nvSpPr>
          <p:cNvPr id="5" name="Textfeld 4"/>
          <p:cNvSpPr txBox="1">
            <a:spLocks noChangeArrowheads="1"/>
          </p:cNvSpPr>
          <p:nvPr/>
        </p:nvSpPr>
        <p:spPr bwMode="auto">
          <a:xfrm>
            <a:off x="5292080" y="1916832"/>
            <a:ext cx="57606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de-DE" sz="3600" b="1" dirty="0">
                <a:solidFill>
                  <a:srgbClr val="00B050"/>
                </a:solidFill>
                <a:sym typeface="Wingdings" charset="0"/>
              </a:rPr>
              <a:t></a:t>
            </a:r>
            <a:endParaRPr lang="de-DE" sz="3600" b="1" dirty="0">
              <a:solidFill>
                <a:srgbClr val="00B050"/>
              </a:solidFill>
            </a:endParaRPr>
          </a:p>
        </p:txBody>
      </p:sp>
      <p:sp>
        <p:nvSpPr>
          <p:cNvPr id="6" name="Textfeld 4"/>
          <p:cNvSpPr txBox="1">
            <a:spLocks noChangeArrowheads="1"/>
          </p:cNvSpPr>
          <p:nvPr/>
        </p:nvSpPr>
        <p:spPr bwMode="auto">
          <a:xfrm>
            <a:off x="3995936" y="2348880"/>
            <a:ext cx="57606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de-DE" sz="3600" b="1" dirty="0">
                <a:solidFill>
                  <a:srgbClr val="00B050"/>
                </a:solidFill>
                <a:sym typeface="Wingdings" charset="0"/>
              </a:rPr>
              <a:t></a:t>
            </a:r>
            <a:endParaRPr lang="de-DE" sz="5400" b="1" dirty="0">
              <a:solidFill>
                <a:srgbClr val="00B050"/>
              </a:solidFill>
            </a:endParaRPr>
          </a:p>
        </p:txBody>
      </p:sp>
      <p:sp>
        <p:nvSpPr>
          <p:cNvPr id="7" name="Textfeld 4"/>
          <p:cNvSpPr txBox="1">
            <a:spLocks noChangeArrowheads="1"/>
          </p:cNvSpPr>
          <p:nvPr/>
        </p:nvSpPr>
        <p:spPr bwMode="auto">
          <a:xfrm>
            <a:off x="3779912" y="2708920"/>
            <a:ext cx="57606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de-DE" sz="3600" b="1" dirty="0">
                <a:solidFill>
                  <a:srgbClr val="00B050"/>
                </a:solidFill>
                <a:sym typeface="Wingdings" charset="0"/>
              </a:rPr>
              <a:t></a:t>
            </a:r>
            <a:endParaRPr lang="de-DE" sz="36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1952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750</Words>
  <Application>Microsoft Office PowerPoint</Application>
  <PresentationFormat>Bildschirmpräsentation (4:3)</PresentationFormat>
  <Paragraphs>221</Paragraphs>
  <Slides>33</Slides>
  <Notes>6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0</vt:i4>
      </vt:variant>
      <vt:variant>
        <vt:lpstr>Folientitel</vt:lpstr>
      </vt:variant>
      <vt:variant>
        <vt:i4>33</vt:i4>
      </vt:variant>
    </vt:vector>
  </HeadingPairs>
  <TitlesOfParts>
    <vt:vector size="41" baseType="lpstr">
      <vt:lpstr>ＭＳ Ｐゴシック</vt:lpstr>
      <vt:lpstr>Arial</vt:lpstr>
      <vt:lpstr>Calibri</vt:lpstr>
      <vt:lpstr>Frutiger LT Com 45 Light</vt:lpstr>
      <vt:lpstr>Symbol</vt:lpstr>
      <vt:lpstr>Times New Roman</vt:lpstr>
      <vt:lpstr>Wingdings</vt:lpstr>
      <vt:lpstr>Larissa</vt:lpstr>
      <vt:lpstr>QualiFibre Qualification and Diagnosis of Carbon and Glass Fibre-Reinforced Composites with Non-Destructive Measurement Technologies</vt:lpstr>
      <vt:lpstr>PowerPoint-Präsentation</vt:lpstr>
      <vt:lpstr>Task 2.1</vt:lpstr>
      <vt:lpstr>Task 2.1</vt:lpstr>
      <vt:lpstr>Task 2.1</vt:lpstr>
      <vt:lpstr>Task 2.1</vt:lpstr>
      <vt:lpstr>Task 2.1</vt:lpstr>
      <vt:lpstr>Task 2.1</vt:lpstr>
      <vt:lpstr>Task 2.1: Did we reach our goals?</vt:lpstr>
      <vt:lpstr>Task 2.2</vt:lpstr>
      <vt:lpstr>Task 2.2</vt:lpstr>
      <vt:lpstr>Task 2.2</vt:lpstr>
      <vt:lpstr>Task 2.2</vt:lpstr>
      <vt:lpstr>Task 2.2</vt:lpstr>
      <vt:lpstr>Task 2.2</vt:lpstr>
      <vt:lpstr>Task 2.2</vt:lpstr>
      <vt:lpstr>Task 2.2</vt:lpstr>
      <vt:lpstr>Task 2.2: Did we reach our goals?</vt:lpstr>
      <vt:lpstr>Task 2.3</vt:lpstr>
      <vt:lpstr>Task 2.3</vt:lpstr>
      <vt:lpstr>Task 2.3</vt:lpstr>
      <vt:lpstr>Task 2.3: Did we reach our goals?</vt:lpstr>
      <vt:lpstr>Task 2.4</vt:lpstr>
      <vt:lpstr>Task 2.4</vt:lpstr>
      <vt:lpstr>Task 2.4</vt:lpstr>
      <vt:lpstr>Task 2.4: Did we reach our goals?</vt:lpstr>
      <vt:lpstr>Task 2.5</vt:lpstr>
      <vt:lpstr>Task 2.5</vt:lpstr>
      <vt:lpstr>Task 2.5</vt:lpstr>
      <vt:lpstr>Task 2.5</vt:lpstr>
      <vt:lpstr>Task 2.5</vt:lpstr>
      <vt:lpstr>Task 2.5</vt:lpstr>
      <vt:lpstr>WP 2: Conclusion</vt:lpstr>
    </vt:vector>
  </TitlesOfParts>
  <Company>FHG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Personalisiertes Assistenzsystem mit bedarfsoptimiertem Akteurs-Netzwerk zur häuslichen Unterstützung und automatischen Situationserkennung PATRONUS</dc:title>
  <dc:creator>Kroll, Julia</dc:creator>
  <cp:lastModifiedBy>Kehren, Katharina</cp:lastModifiedBy>
  <cp:revision>154</cp:revision>
  <dcterms:created xsi:type="dcterms:W3CDTF">2012-01-19T10:01:22Z</dcterms:created>
  <dcterms:modified xsi:type="dcterms:W3CDTF">2021-10-06T06:58:24Z</dcterms:modified>
</cp:coreProperties>
</file>